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notesSlides/notesSlide2.xml" ContentType="application/vnd.openxmlformats-officedocument.presentationml.notesSlide+xml"/>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notesSlides/notesSlide3.xml" ContentType="application/vnd.openxmlformats-officedocument.presentationml.notesSlide+xml"/>
  <Override PartName="/ppt/media/image23.jpeg" ContentType="image/jpeg"/>
  <Override PartName="/ppt/notesSlides/notesSlide4.xml" ContentType="application/vnd.openxmlformats-officedocument.presentationml.notesSlide+xml"/>
  <Override PartName="/ppt/media/image24.jpeg" ContentType="image/jpeg"/>
  <Override PartName="/ppt/media/media1.mp3" ContentType="audi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5.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6.jpeg" ContentType="image/jpeg"/>
  <Override PartName="/ppt/media/image27.jpeg" ContentType="image/jpeg"/>
  <Override PartName="/ppt/notesSlides/notesSlide16.xml" ContentType="application/vnd.openxmlformats-officedocument.presentationml.notesSlide+xml"/>
  <Override PartName="/ppt/media/image28.jpeg" ContentType="image/jpeg"/>
  <Override PartName="/ppt/notesSlides/notesSlide17.xml" ContentType="application/vnd.openxmlformats-officedocument.presentationml.notesSlide+xml"/>
  <Override PartName="/ppt/media/image29.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30.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1.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5" name="Shape 335"/>
          <p:cNvSpPr/>
          <p:nvPr>
            <p:ph type="sldImg"/>
          </p:nvPr>
        </p:nvSpPr>
        <p:spPr>
          <a:xfrm>
            <a:off x="1143000" y="685800"/>
            <a:ext cx="4572000" cy="3429000"/>
          </a:xfrm>
          <a:prstGeom prst="rect">
            <a:avLst/>
          </a:prstGeom>
        </p:spPr>
        <p:txBody>
          <a:bodyPr/>
          <a:lstStyle/>
          <a:p>
            <a:pPr/>
          </a:p>
        </p:txBody>
      </p:sp>
      <p:sp>
        <p:nvSpPr>
          <p:cNvPr id="336" name="Shape 3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Hit “we don’t have all the answers” hard. I spend my day and the frustrating intersection better theory, research, and implementation.and between economics and ethics/social issues and pragmatic development.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0.9925585</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0.9851723</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98.5% </a:t>
            </a:r>
            <a:r>
              <a:rPr b="0"/>
              <a:t>of the change in the one variable </a:t>
            </a:r>
            <a:r>
              <a:rPr b="0" i="1"/>
              <a:t>(i.e., The divorce rate in Maine)</a:t>
            </a:r>
            <a:r>
              <a:rPr b="0"/>
              <a:t> is predictable based on the change in the other </a:t>
            </a:r>
            <a:r>
              <a:rPr b="0" i="1"/>
              <a:t>(i.e., Per capita consumption of margarine)</a:t>
            </a:r>
            <a:r>
              <a:rPr b="0"/>
              <a:t> over the 10 years from 2000 through 2009.</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1.3E-8.</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0.99 in 1.3E-6% of random cases. Said differently, if you correlated 75,206,215 random variables</a:t>
            </a:r>
            <a:r>
              <a:rPr b="0" baseline="30000" i="1"/>
              <a:t>Note</a:t>
            </a:r>
            <a:r>
              <a:rPr b="0"/>
              <a:t> with the same 9 degrees of freedom, </a:t>
            </a:r>
            <a:r>
              <a:rPr b="0" baseline="30000" i="1"/>
              <a:t>Note</a:t>
            </a:r>
            <a:r>
              <a:rPr b="0"/>
              <a:t> you would randomly expect to find a correlation as strong as this one.</a:t>
            </a:r>
            <a:br>
              <a:rPr b="0"/>
            </a:br>
            <a:br>
              <a:rPr b="0"/>
            </a:br>
            <a:r>
              <a:t>[ 0.97, 1 ]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br>
              <a:rPr b="0" baseline="30000" i="1"/>
            </a:br>
            <a:br>
              <a:rPr b="0" baseline="30000" i="1"/>
            </a:br>
            <a:r>
              <a:rPr b="0"/>
              <a:t>All values for the years included above: </a:t>
            </a:r>
            <a:r>
              <a:rPr b="0" baseline="30000" i="1"/>
              <a:t>Note</a:t>
            </a:r>
            <a:r>
              <a:t>2000200120022003200420052006200720082009Per capita consumption of margarine (Pounds of margarine)</a:t>
            </a:r>
            <a:r>
              <a:rPr b="0"/>
              <a:t>8.276.55.35.244.64.54.23.7</a:t>
            </a:r>
            <a:r>
              <a:t>The divorce rate in Maine (Divorce rate)</a:t>
            </a:r>
            <a:r>
              <a:rPr b="0"/>
              <a:t>54.74.64.44.34.14.24.24.24.1</a:t>
            </a:r>
            <a:endParaRPr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https://medium.com/@abi12subramaniam/the-challenger-disaster-the-most-expensive-data-visualization-mistake-in-history-a3bb23c1088d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100 tons of TNT laced with small amounts of radioactive matter, was designed to calibrate the instruments and help build a model for the dispersion of radioactive material. The serious working estimate for the bomb itself was was maybe 2-10 kilotons of TNT. The actual bomb was 20 kilotons. 2-10x larger than the working estimate.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defTabSz="914400">
              <a:lnSpc>
                <a:spcPct val="100000"/>
              </a:lnSpc>
              <a:defRPr b="1" sz="1200">
                <a:latin typeface="Calibri"/>
                <a:ea typeface="Calibri"/>
                <a:cs typeface="Calibri"/>
                <a:sym typeface="Calibri"/>
              </a:defRPr>
            </a:pPr>
            <a:r>
              <a:t>The Six Stage Five Phase Lifecycle:</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I was struggling to create a visual analogy for explaining the Data Science Lifecycle. Then I saw my 9 month old grandson playing with his donut shaped stacking toys.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Bingo! It was the perfect analogy for illustrating the 3-dimenstional nature of the DS lifecycle that has both stages and phases.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Data Science lifecycle is similar in many ways to the SDLC but also subtly different. What differences to you see? Why do we have these differences for Data Science applications?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This structure is unique to my experience. By having both phases and stages we can better capture the evolution of applications as they move from initial concepts to full production.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Some times we jump into working on a solution before carefully determining the actual problem. The real problem may be something completely different than what is seen at first glance.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For example, while working for AT&amp;T on customer churn we thought that if we just had a model to predict who would churn, then we could use that model to make significant impacts in churn reduction. But what was the real problem?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If we could predict someone would churn, we still might not improve retention, why?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Some of the subscribers were going to churn anyway, no matter what we did. Others were going to stay, no matter what we did. Instead of predicting churners, we actually needed to segment out those that were either out the door or loyalists. Also, there was a segment we called “let sleeping dogs lie.” That is, any contact could cause them to wake up and churn. So we focused on modeling which customers that were predicted to churn would change their minds based on the marketing treatment (e.g., free phone, additional data, etc.). We needed to know of those likely to churn, who would positively respond to a given marketing treatment. That was the real problem. Also, we had the constraint that the marketing treatment needed to be financially justified.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*Minimum Viable Product</a:t>
            </a:r>
          </a:p>
          <a:p>
            <a:pPr defTabSz="914400">
              <a:lnSpc>
                <a:spcPct val="100000"/>
              </a:lnSpc>
              <a:defRPr sz="1200">
                <a:latin typeface="Calibri"/>
                <a:ea typeface="Calibri"/>
                <a:cs typeface="Calibri"/>
                <a:sym typeface="Calibri"/>
              </a:defRPr>
            </a:pPr>
            <a:r>
              <a:t># Extract, Transform, Load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 Exploratory Data Analysis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lvl1pPr>
              <a:lnSpc>
                <a:spcPct val="100000"/>
              </a:lnSpc>
              <a:defRPr sz="1500"/>
            </a:lvl1pPr>
          </a:lstStyle>
          <a:p>
            <a:pPr/>
            <a:r>
              <a:t>From 1984 to 1989 Billy Beane played in MLB as an outfielder for the New York Mets, Minnesota Twins, Detroit Tigers, and Oakland Athletics. A first-round pick in the MLB draft by the Mets, Beane failed to meet the expectations of scouts, who projected him as a star. He joined the Athletics' front office as a scout in 1990, was named general manager after the 1997 season, and was promoted to executive vice president after the 2015 season. Beane has applied statistical analysis (known as sabermetrics) to baseball, which has led teams to reconsider how they evaluate players. in the 2006 MLB season, the Athletics ranked 24th of 30 major league teams in player salaries but had the 5th-best regular-season record. The Athletics reach the playoffs in four consecutive years from 2000 through 2003. First team in 100 years to win 20 consecutive games. Turned down $12.5M offer from the Boston Red Sox and accepted part ownership of the A’s. Currently EVP of baseball operations.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George E. P. Box (1919–2013) was a British statistician renowned for his influential work in the fields of statistical modeling, quality control, and experimental design. Some key highlights of his legacy include:</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1. Pioneering Work in Statistical Quality Control</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Box made foundational contributions to industrial statistics and quality improvement, especially through his collaborations with W. Edwards Deming and others in the development of </a:t>
            </a:r>
            <a:r>
              <a:rPr b="1"/>
              <a:t>statistical process control</a:t>
            </a:r>
            <a:r>
              <a:t> techniques.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2. Box-Jenkins Methodology</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co-developed the </a:t>
            </a:r>
            <a:r>
              <a:rPr b="1"/>
              <a:t>Box-Jenkins methodology</a:t>
            </a:r>
            <a:r>
              <a:t> for time series analysis, which remains a cornerstone in forecasting models, especially ARIMA (AutoRegressive Integrated Moving Average) models.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3. Box-Cox Transformation</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co-authored the </a:t>
            </a:r>
            <a:r>
              <a:rPr b="1"/>
              <a:t>Box-Cox transformation</a:t>
            </a:r>
            <a:r>
              <a:t>, a method for transforming non-normal dependent variables into a normal shape, often used in regression and ANOVA.</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4. Design of Experiments (DOE)</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Box advanced the field of </a:t>
            </a:r>
            <a:r>
              <a:rPr b="1"/>
              <a:t>design of experiments</a:t>
            </a:r>
            <a:r>
              <a:t>, particularly in the context of industrial and scientific settings, emphasizing practical approaches that help engineers and scientists improve processes.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5. Famous Quote</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is often quoted for saying:</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“All models are wrong, but some are useful.”</a:t>
            </a:r>
            <a:r>
              <a:rPr b="0"/>
              <a:t> </a:t>
            </a:r>
            <a:br>
              <a:rPr b="0"/>
            </a:br>
          </a:p>
          <a:p>
            <a:pPr defTabSz="914400">
              <a:lnSpc>
                <a:spcPct val="100000"/>
              </a:lnSpc>
              <a:defRPr sz="1200">
                <a:latin typeface="Calibri"/>
                <a:ea typeface="Calibri"/>
                <a:cs typeface="Calibri"/>
                <a:sym typeface="Calibri"/>
              </a:defRPr>
            </a:pPr>
            <a:r>
              <a:t>This encapsulates his pragmatic philosophy on the use of statistical models — acknowledging their limitations while emphasizing their value in understanding and improving real-world systems.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defTabSz="942288">
              <a:lnSpc>
                <a:spcPct val="100000"/>
              </a:lnSpc>
              <a:defRPr b="1" sz="1200" u="sng">
                <a:solidFill>
                  <a:srgbClr val="FFFFFF"/>
                </a:solidFill>
                <a:latin typeface="Calibri"/>
                <a:ea typeface="Calibri"/>
                <a:cs typeface="Calibri"/>
                <a:sym typeface="Calibri"/>
              </a:defRPr>
            </a:pPr>
            <a:r>
              <a:t>Supervised learning </a:t>
            </a:r>
            <a:r>
              <a:rPr b="0" u="none"/>
              <a:t>is a type of algorithm inferring a function from </a:t>
            </a:r>
            <a:r>
              <a:rPr b="0"/>
              <a:t>labeled</a:t>
            </a:r>
            <a:r>
              <a:rPr b="0" u="none"/>
              <a:t> training data.  The training data consists of a set of training examples</a:t>
            </a:r>
            <a:r>
              <a:rPr b="0" i="1" u="none"/>
              <a:t>, </a:t>
            </a:r>
            <a:r>
              <a:rPr b="0" u="none"/>
              <a:t>each</a:t>
            </a:r>
            <a:r>
              <a:rPr b="0" i="1" u="none"/>
              <a:t> </a:t>
            </a:r>
            <a:r>
              <a:rPr b="0" u="none"/>
              <a:t>with input objects (independent variables) and the desired output object (dependent variable)</a:t>
            </a:r>
            <a:endParaRPr b="0" u="none"/>
          </a:p>
          <a:p>
            <a:pPr defTabSz="942288">
              <a:lnSpc>
                <a:spcPct val="100000"/>
              </a:lnSpc>
              <a:defRPr sz="1200">
                <a:solidFill>
                  <a:srgbClr val="FFFFFF"/>
                </a:solidFill>
                <a:latin typeface="Calibri"/>
                <a:ea typeface="Calibri"/>
                <a:cs typeface="Calibri"/>
                <a:sym typeface="Calibri"/>
              </a:defRPr>
            </a:pPr>
          </a:p>
          <a:p>
            <a:pPr defTabSz="942288">
              <a:lnSpc>
                <a:spcPct val="100000"/>
              </a:lnSpc>
              <a:defRPr b="1" sz="1200" u="sng">
                <a:solidFill>
                  <a:srgbClr val="FFFFFF"/>
                </a:solidFill>
                <a:latin typeface="Calibri"/>
                <a:ea typeface="Calibri"/>
                <a:cs typeface="Calibri"/>
                <a:sym typeface="Calibri"/>
              </a:defRPr>
            </a:pPr>
            <a:r>
              <a:t>Unsupervised learning </a:t>
            </a:r>
            <a:r>
              <a:rPr b="0" u="none"/>
              <a:t>is a type of algorithm used to draw inferences from datasets consisting of input data </a:t>
            </a:r>
            <a:r>
              <a:rPr b="0"/>
              <a:t>without labeled </a:t>
            </a:r>
            <a:r>
              <a:rPr b="0" u="none"/>
              <a:t>responses – in other words, no dependent variable.</a:t>
            </a:r>
            <a:endParaRPr b="0" u="none"/>
          </a:p>
          <a:p>
            <a:pPr defTabSz="942288">
              <a:lnSpc>
                <a:spcPct val="100000"/>
              </a:lnSpc>
              <a:defRPr sz="1200">
                <a:solidFill>
                  <a:srgbClr val="FFFFFF"/>
                </a:solidFill>
                <a:latin typeface="Calibri"/>
                <a:ea typeface="Calibri"/>
                <a:cs typeface="Calibri"/>
                <a:sym typeface="Calibri"/>
              </a:defRPr>
            </a:pPr>
          </a:p>
          <a:p>
            <a:pPr defTabSz="942288">
              <a:lnSpc>
                <a:spcPct val="100000"/>
              </a:lnSpc>
              <a:defRPr b="1" sz="1200" u="sng">
                <a:solidFill>
                  <a:srgbClr val="FFFFFF"/>
                </a:solidFill>
                <a:latin typeface="Calibri"/>
                <a:ea typeface="Calibri"/>
                <a:cs typeface="Calibri"/>
                <a:sym typeface="Calibri"/>
              </a:defRPr>
            </a:pPr>
            <a:r>
              <a:t>Reinforcement Learning </a:t>
            </a:r>
            <a:r>
              <a:rPr b="0" u="none"/>
              <a:t>is used in perception, robotics, navigation, gaming and learns by rewarding what the system considers positive behavior and punishing negative. I used a form of reinforcement learning called Hebbian Learning in my Ph.D. research on cooperative vision integration. In this case, different vision modalities like motion, stereo, color could cooperate to reinforce overall vision understanding. It is believed that the brain uses reinforcement learning to form memories by strengthening the electrical signals between synapses. </a:t>
            </a:r>
            <a:r>
              <a:rPr b="0" u="none">
                <a:solidFill>
                  <a:srgbClr val="242424"/>
                </a:solidFill>
                <a:latin typeface="sohne"/>
                <a:ea typeface="sohne"/>
                <a:cs typeface="sohne"/>
                <a:sym typeface="sohne"/>
              </a:rPr>
              <a:t>SARSA =State-Action-Reward-State-Action, DQN = Deep Q Network</a:t>
            </a:r>
            <a:endParaRPr b="0" u="none">
              <a:solidFill>
                <a:srgbClr val="242424"/>
              </a:solidFill>
              <a:latin typeface="sohne"/>
              <a:ea typeface="sohne"/>
              <a:cs typeface="sohne"/>
              <a:sym typeface="sohne"/>
            </a:endParaRPr>
          </a:p>
          <a:p>
            <a:pPr defTabSz="942288">
              <a:lnSpc>
                <a:spcPct val="100000"/>
              </a:lnSpc>
              <a:defRPr sz="1200">
                <a:solidFill>
                  <a:srgbClr val="FFFFFF"/>
                </a:solidFill>
                <a:latin typeface="Calibri"/>
                <a:ea typeface="Calibri"/>
                <a:cs typeface="Calibri"/>
                <a:sym typeface="Calibri"/>
              </a:defRPr>
            </a:pPr>
          </a:p>
          <a:p>
            <a:pPr defTabSz="942288">
              <a:lnSpc>
                <a:spcPct val="100000"/>
              </a:lnSpc>
              <a:defRPr sz="1200">
                <a:solidFill>
                  <a:srgbClr val="FFFFFF"/>
                </a:solidFill>
                <a:latin typeface="Calibri"/>
                <a:ea typeface="Calibri"/>
                <a:cs typeface="Calibri"/>
                <a:sym typeface="Calibri"/>
              </a:defRPr>
            </a:pPr>
          </a:p>
          <a:p>
            <a:pPr defTabSz="942288">
              <a:lnSpc>
                <a:spcPct val="100000"/>
              </a:lnSpc>
              <a:defRPr sz="1200">
                <a:solidFill>
                  <a:srgbClr val="FFFFFF"/>
                </a:solidFill>
                <a:latin typeface="Calibri"/>
                <a:ea typeface="Calibri"/>
                <a:cs typeface="Calibri"/>
                <a:sym typeface="Calibri"/>
              </a:defRPr>
            </a:pPr>
          </a:p>
          <a:p>
            <a:pPr defTabSz="914400">
              <a:lnSpc>
                <a:spcPct val="100000"/>
              </a:lnSpc>
              <a:defRPr b="1" sz="1200">
                <a:latin typeface="Calibri"/>
                <a:ea typeface="Calibri"/>
                <a:cs typeface="Calibri"/>
                <a:sym typeface="Calibri"/>
              </a:defRPr>
            </a:pPr>
            <a:r>
              <a:t>Classification/Regression – “Supervised Learning“</a:t>
            </a:r>
          </a:p>
          <a:p>
            <a:pPr lvl="1" marL="457200" indent="0" defTabSz="914400">
              <a:lnSpc>
                <a:spcPct val="100000"/>
              </a:lnSpc>
              <a:buSzPct val="100000"/>
              <a:buChar char="✓"/>
              <a:defRPr sz="1200">
                <a:latin typeface="Calibri"/>
                <a:ea typeface="Calibri"/>
                <a:cs typeface="Calibri"/>
                <a:sym typeface="Calibri"/>
              </a:defRPr>
            </a:pPr>
            <a:r>
              <a:t>Linear Regression</a:t>
            </a:r>
          </a:p>
          <a:p>
            <a:pPr lvl="1" marL="457200" indent="0" defTabSz="914400">
              <a:lnSpc>
                <a:spcPct val="100000"/>
              </a:lnSpc>
              <a:buSzPct val="100000"/>
              <a:buChar char="✓"/>
              <a:defRPr sz="1200">
                <a:latin typeface="Calibri"/>
                <a:ea typeface="Calibri"/>
                <a:cs typeface="Calibri"/>
                <a:sym typeface="Calibri"/>
              </a:defRPr>
            </a:pPr>
            <a:r>
              <a:t>Logistic Regression</a:t>
            </a:r>
          </a:p>
          <a:p>
            <a:pPr lvl="1" marL="457200" indent="0" defTabSz="914400">
              <a:lnSpc>
                <a:spcPct val="100000"/>
              </a:lnSpc>
              <a:buSzPct val="100000"/>
              <a:buChar char="✓"/>
              <a:defRPr sz="1200">
                <a:latin typeface="Calibri"/>
                <a:ea typeface="Calibri"/>
                <a:cs typeface="Calibri"/>
                <a:sym typeface="Calibri"/>
              </a:defRPr>
            </a:pPr>
            <a:r>
              <a:t>Decision Trees</a:t>
            </a:r>
          </a:p>
          <a:p>
            <a:pPr lvl="1" marL="457200" indent="0" defTabSz="914400">
              <a:lnSpc>
                <a:spcPct val="100000"/>
              </a:lnSpc>
              <a:buSzPct val="100000"/>
              <a:buChar char="✓"/>
              <a:defRPr sz="1200">
                <a:latin typeface="Calibri"/>
                <a:ea typeface="Calibri"/>
                <a:cs typeface="Calibri"/>
                <a:sym typeface="Calibri"/>
              </a:defRPr>
            </a:pPr>
            <a:r>
              <a:t>Random Forests</a:t>
            </a:r>
          </a:p>
          <a:p>
            <a:pPr lvl="1" marL="457200" indent="0" defTabSz="914400">
              <a:lnSpc>
                <a:spcPct val="100000"/>
              </a:lnSpc>
              <a:buSzPct val="100000"/>
              <a:buChar char="✓"/>
              <a:defRPr sz="1200">
                <a:latin typeface="Calibri"/>
                <a:ea typeface="Calibri"/>
                <a:cs typeface="Calibri"/>
                <a:sym typeface="Calibri"/>
              </a:defRPr>
            </a:pPr>
            <a:r>
              <a:t>Support Vector Machines</a:t>
            </a:r>
          </a:p>
          <a:p>
            <a:pPr lvl="1" marL="457200" indent="0" defTabSz="914400">
              <a:lnSpc>
                <a:spcPct val="100000"/>
              </a:lnSpc>
              <a:buSzPct val="100000"/>
              <a:buChar char="✓"/>
              <a:defRPr sz="1200">
                <a:latin typeface="Calibri"/>
                <a:ea typeface="Calibri"/>
                <a:cs typeface="Calibri"/>
                <a:sym typeface="Calibri"/>
              </a:defRPr>
            </a:pPr>
            <a:r>
              <a:t>Naïve Bayes</a:t>
            </a:r>
          </a:p>
          <a:p>
            <a:pPr lvl="1" marL="457200" indent="0" defTabSz="914400">
              <a:lnSpc>
                <a:spcPct val="100000"/>
              </a:lnSpc>
              <a:buSzPct val="100000"/>
              <a:buChar char="✓"/>
              <a:defRPr sz="1200">
                <a:latin typeface="Calibri"/>
                <a:ea typeface="Calibri"/>
                <a:cs typeface="Calibri"/>
                <a:sym typeface="Calibri"/>
              </a:defRPr>
            </a:pPr>
            <a:r>
              <a:t>Neural Networks</a:t>
            </a:r>
          </a:p>
          <a:p>
            <a:pPr lvl="1" marL="457200" indent="0" defTabSz="914400">
              <a:lnSpc>
                <a:spcPct val="100000"/>
              </a:lnSpc>
              <a:buSzPct val="100000"/>
              <a:buChar char="✓"/>
              <a:defRPr sz="1200">
                <a:latin typeface="Calibri"/>
                <a:ea typeface="Calibri"/>
                <a:cs typeface="Calibri"/>
                <a:sym typeface="Calibri"/>
              </a:defRPr>
            </a:pPr>
            <a:r>
              <a:t>…</a:t>
            </a:r>
            <a:r>
              <a:rPr b="1">
                <a:solidFill>
                  <a:srgbClr val="44546A"/>
                </a:solidFill>
              </a:rPr>
              <a:t>Implies a “Predictive” Model</a:t>
            </a:r>
            <a:endParaRPr b="1">
              <a:solidFill>
                <a:srgbClr val="44546A"/>
              </a:solidFill>
            </a:endParaRPr>
          </a:p>
          <a:p>
            <a:pPr defTabSz="914400">
              <a:lnSpc>
                <a:spcPct val="100000"/>
              </a:lnSpc>
              <a:defRPr b="1" sz="1200">
                <a:latin typeface="Calibri"/>
                <a:ea typeface="Calibri"/>
                <a:cs typeface="Calibri"/>
                <a:sym typeface="Calibri"/>
              </a:defRPr>
            </a:pPr>
            <a:r>
              <a:t>Clustering/Segmentation – “Unsupervised Learning“</a:t>
            </a:r>
          </a:p>
          <a:p>
            <a:pPr lvl="1" marL="457200" indent="0" defTabSz="914400">
              <a:lnSpc>
                <a:spcPct val="100000"/>
              </a:lnSpc>
              <a:buSzPct val="100000"/>
              <a:buChar char="✓"/>
              <a:defRPr sz="1200">
                <a:latin typeface="Calibri"/>
                <a:ea typeface="Calibri"/>
                <a:cs typeface="Calibri"/>
                <a:sym typeface="Calibri"/>
              </a:defRPr>
            </a:pPr>
            <a:r>
              <a:t>K-Means Clustering</a:t>
            </a:r>
          </a:p>
          <a:p>
            <a:pPr lvl="1" marL="457200" indent="0" defTabSz="914400">
              <a:lnSpc>
                <a:spcPct val="100000"/>
              </a:lnSpc>
              <a:buSzPct val="100000"/>
              <a:buChar char="✓"/>
              <a:defRPr sz="1200">
                <a:latin typeface="Calibri"/>
                <a:ea typeface="Calibri"/>
                <a:cs typeface="Calibri"/>
                <a:sym typeface="Calibri"/>
              </a:defRPr>
            </a:pPr>
            <a:r>
              <a:t>Hierarchical clustering</a:t>
            </a:r>
          </a:p>
          <a:p>
            <a:pPr lvl="1" marL="457200" indent="0" defTabSz="914400">
              <a:lnSpc>
                <a:spcPct val="100000"/>
              </a:lnSpc>
              <a:buSzPct val="100000"/>
              <a:buChar char="✓"/>
              <a:defRPr sz="1200">
                <a:latin typeface="Calibri"/>
                <a:ea typeface="Calibri"/>
                <a:cs typeface="Calibri"/>
                <a:sym typeface="Calibri"/>
              </a:defRPr>
            </a:pPr>
            <a:r>
              <a:t>Association Rules/Affinity Propagation</a:t>
            </a:r>
          </a:p>
          <a:p>
            <a:pPr lvl="1" marL="457200" indent="0" defTabSz="914400">
              <a:lnSpc>
                <a:spcPct val="100000"/>
              </a:lnSpc>
              <a:buSzPct val="100000"/>
              <a:buChar char="✓"/>
              <a:defRPr sz="1200">
                <a:latin typeface="Calibri"/>
                <a:ea typeface="Calibri"/>
                <a:cs typeface="Calibri"/>
                <a:sym typeface="Calibri"/>
              </a:defRPr>
            </a:pPr>
            <a:r>
              <a:t>Principle Component Analysis</a:t>
            </a:r>
            <a:endParaRPr b="1">
              <a:solidFill>
                <a:srgbClr val="44546A"/>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Shape 881"/>
          <p:cNvSpPr/>
          <p:nvPr>
            <p:ph type="sldImg"/>
          </p:nvPr>
        </p:nvSpPr>
        <p:spPr>
          <a:prstGeom prst="rect">
            <a:avLst/>
          </a:prstGeom>
        </p:spPr>
        <p:txBody>
          <a:bodyPr/>
          <a:lstStyle/>
          <a:p>
            <a:pPr/>
          </a:p>
        </p:txBody>
      </p:sp>
      <p:sp>
        <p:nvSpPr>
          <p:cNvPr id="882" name="Shape 882"/>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As enterprises have matured their DS capabilities, there has been a growing need to address the issues of managing multiple models in production. The Model Management function will be critical for any organization to grow beyond a few models in production.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While I was working at AT&amp;T, we only had a dozen or so models in production at any given time. This is small enough that it can be done manually. However, while working at Teradata, our customers typically had hundreds (Verizon) or thousands of models in production (VW). Other customers were looking to deploy millions. In these cases, it is impossible to manually manage that many models. This is where techniques from MLOps come into play. We'll save that for another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Shape 890"/>
          <p:cNvSpPr/>
          <p:nvPr>
            <p:ph type="sldImg"/>
          </p:nvPr>
        </p:nvSpPr>
        <p:spPr>
          <a:prstGeom prst="rect">
            <a:avLst/>
          </a:prstGeom>
        </p:spPr>
        <p:txBody>
          <a:bodyPr/>
          <a:lstStyle/>
          <a:p>
            <a:pPr/>
          </a:p>
        </p:txBody>
      </p:sp>
      <p:sp>
        <p:nvSpPr>
          <p:cNvPr id="891" name="Shape 89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I generated this list by reflecting on the last project I did with Nu Skin. In this case, every single one of these roles was touched at some point in the project.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Shape 895"/>
          <p:cNvSpPr/>
          <p:nvPr>
            <p:ph type="sldImg"/>
          </p:nvPr>
        </p:nvSpPr>
        <p:spPr>
          <a:prstGeom prst="rect">
            <a:avLst/>
          </a:prstGeom>
        </p:spPr>
        <p:txBody>
          <a:bodyPr/>
          <a:lstStyle/>
          <a:p>
            <a:pPr/>
          </a:p>
        </p:txBody>
      </p:sp>
      <p:sp>
        <p:nvSpPr>
          <p:cNvPr id="896" name="Shape 896"/>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I generated this list by reflecting on the last project I did with Nu Skin. In this case, every single one of these roles was touched at some point in the project.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Published in Journal of Regional Analysis and Policy: https://jrap.scholasticahq.com/article/9045-the-rent-distance-tradeoff-for-student-housing-an-empirical-analysis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lvl1pPr defTabSz="914400">
              <a:lnSpc>
                <a:spcPct val="100000"/>
              </a:lnSpc>
              <a:defRPr sz="1700">
                <a:latin typeface="Calibri"/>
                <a:ea typeface="Calibri"/>
                <a:cs typeface="Calibri"/>
                <a:sym typeface="Calibri"/>
              </a:defRPr>
            </a:lvl1pPr>
          </a:lstStyle>
          <a:p>
            <a:pPr/>
            <a:r>
              <a:t>Today, Data Science impacts almost every aspect of our lives. Applications have made breakthrough in many areas from Healthcare to Speech Recognition, Internet Search, Genomics, and everywhere in between. What DS applications are you currently using every 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defTabSz="914400">
              <a:lnSpc>
                <a:spcPct val="100000"/>
              </a:lnSpc>
              <a:defRPr sz="1800">
                <a:latin typeface="Calibri"/>
                <a:ea typeface="Calibri"/>
                <a:cs typeface="Calibri"/>
                <a:sym typeface="Calibri"/>
              </a:defRPr>
            </a:pPr>
            <a:r>
              <a:t>The image is a famous optical illusion photograph by Saurabh Desai, featuring a well-camouflaged snow leopard on a cliff face. </a:t>
            </a:r>
          </a:p>
          <a:p>
            <a:pPr defTabSz="914400">
              <a:lnSpc>
                <a:spcPct val="100000"/>
              </a:lnSpc>
              <a:defRPr sz="1800">
                <a:latin typeface="Calibri"/>
                <a:ea typeface="Calibri"/>
                <a:cs typeface="Calibri"/>
                <a:sym typeface="Calibri"/>
              </a:defRPr>
            </a:pPr>
            <a:r>
              <a:t>The snow leopard is known as the "ghost of the mountains" due to its elusive nature and expert camouflage, blending seamlessly with the rocky, snowy environment. </a:t>
            </a:r>
          </a:p>
          <a:p>
            <a:pPr defTabSz="914400">
              <a:lnSpc>
                <a:spcPct val="100000"/>
              </a:lnSpc>
              <a:defRPr sz="1800">
                <a:latin typeface="Calibri"/>
                <a:ea typeface="Calibri"/>
                <a:cs typeface="Calibri"/>
                <a:sym typeface="Calibri"/>
              </a:defRPr>
            </a:pPr>
            <a:r>
              <a:t>In this specific image, the leopard is looking directly at the camera, situated near the top center of the image, just below the patch of snow. </a:t>
            </a:r>
          </a:p>
          <a:p>
            <a:pPr defTabSz="914400">
              <a:lnSpc>
                <a:spcPct val="100000"/>
              </a:lnSpc>
              <a:defRPr sz="1800">
                <a:latin typeface="Calibri"/>
                <a:ea typeface="Calibri"/>
                <a:cs typeface="Calibri"/>
                <a:sym typeface="Calibri"/>
              </a:defRPr>
            </a:pPr>
            <a:r>
              <a:t>Its tawny and white coat with dark rosettes makes it difficult to spot initially. </a:t>
            </a:r>
          </a:p>
          <a:p>
            <a:pPr defTabSz="914400">
              <a:lnSpc>
                <a:spcPct val="100000"/>
              </a:lnSpc>
              <a:defRPr sz="1800">
                <a:latin typeface="Calibri"/>
                <a:ea typeface="Calibri"/>
                <a:cs typeface="Calibri"/>
                <a:sym typeface="Calibri"/>
              </a:defRPr>
            </a:pPr>
            <a:r>
              <a:t>The thick, long tail, which helps with balance and stores fat, is also visible.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defTabSz="914400">
              <a:lnSpc>
                <a:spcPct val="100000"/>
              </a:lnSpc>
              <a:defRPr b="1" sz="2000">
                <a:latin typeface="Calibri"/>
                <a:ea typeface="Calibri"/>
                <a:cs typeface="Calibri"/>
                <a:sym typeface="Calibri"/>
              </a:defRPr>
            </a:pPr>
            <a:r>
              <a:t>U.S. Trends (2020–2025)</a:t>
            </a:r>
          </a:p>
          <a:p>
            <a:pPr defTabSz="914400">
              <a:lnSpc>
                <a:spcPct val="100000"/>
              </a:lnSpc>
              <a:defRPr sz="2000">
                <a:latin typeface="Calibri"/>
                <a:ea typeface="Calibri"/>
                <a:cs typeface="Calibri"/>
                <a:sym typeface="Calibri"/>
              </a:defRPr>
            </a:pPr>
            <a:br/>
          </a:p>
          <a:p>
            <a:pPr defTabSz="914400">
              <a:lnSpc>
                <a:spcPct val="100000"/>
              </a:lnSpc>
              <a:defRPr sz="2000">
                <a:latin typeface="Calibri"/>
                <a:ea typeface="Calibri"/>
                <a:cs typeface="Calibri"/>
                <a:sym typeface="Calibri"/>
              </a:defRPr>
            </a:pPr>
            <a:r>
              <a:t>Here’s a year-by-year breakdown of reported U.S. measles cases:</a:t>
            </a:r>
          </a:p>
          <a:p>
            <a:pPr defTabSz="914400">
              <a:lnSpc>
                <a:spcPct val="100000"/>
              </a:lnSpc>
              <a:defRPr b="1" sz="2000">
                <a:latin typeface="Calibri"/>
                <a:ea typeface="Calibri"/>
                <a:cs typeface="Calibri"/>
                <a:sym typeface="Calibri"/>
              </a:defRPr>
            </a:pPr>
            <a:r>
              <a:t>2020</a:t>
            </a:r>
            <a:r>
              <a:rPr b="0"/>
              <a:t>: 13 cases</a:t>
            </a:r>
            <a:endParaRPr b="0"/>
          </a:p>
          <a:p>
            <a:pPr defTabSz="914400">
              <a:lnSpc>
                <a:spcPct val="100000"/>
              </a:lnSpc>
              <a:defRPr b="1" sz="2000">
                <a:latin typeface="Calibri"/>
                <a:ea typeface="Calibri"/>
                <a:cs typeface="Calibri"/>
                <a:sym typeface="Calibri"/>
              </a:defRPr>
            </a:pPr>
            <a:r>
              <a:t>2021</a:t>
            </a:r>
            <a:r>
              <a:rPr b="0"/>
              <a:t>: 49 cases</a:t>
            </a:r>
            <a:endParaRPr b="0"/>
          </a:p>
          <a:p>
            <a:pPr defTabSz="914400">
              <a:lnSpc>
                <a:spcPct val="100000"/>
              </a:lnSpc>
              <a:defRPr b="1" sz="2000">
                <a:latin typeface="Calibri"/>
                <a:ea typeface="Calibri"/>
                <a:cs typeface="Calibri"/>
                <a:sym typeface="Calibri"/>
              </a:defRPr>
            </a:pPr>
            <a:r>
              <a:t>2022</a:t>
            </a:r>
            <a:r>
              <a:rPr b="0"/>
              <a:t>: 121 cases</a:t>
            </a:r>
            <a:endParaRPr b="0"/>
          </a:p>
          <a:p>
            <a:pPr defTabSz="914400">
              <a:lnSpc>
                <a:spcPct val="100000"/>
              </a:lnSpc>
              <a:defRPr b="1" sz="2000">
                <a:latin typeface="Calibri"/>
                <a:ea typeface="Calibri"/>
                <a:cs typeface="Calibri"/>
                <a:sym typeface="Calibri"/>
              </a:defRPr>
            </a:pPr>
            <a:r>
              <a:t>2023</a:t>
            </a:r>
            <a:r>
              <a:rPr b="0"/>
              <a:t>: 59 cases</a:t>
            </a:r>
            <a:endParaRPr b="0"/>
          </a:p>
          <a:p>
            <a:pPr defTabSz="914400">
              <a:lnSpc>
                <a:spcPct val="100000"/>
              </a:lnSpc>
              <a:defRPr b="1" sz="2000">
                <a:latin typeface="Calibri"/>
                <a:ea typeface="Calibri"/>
                <a:cs typeface="Calibri"/>
                <a:sym typeface="Calibri"/>
              </a:defRPr>
            </a:pPr>
            <a:r>
              <a:t>2024</a:t>
            </a:r>
            <a:r>
              <a:rPr b="0"/>
              <a:t>: 285 cases</a:t>
            </a:r>
            <a:endParaRPr b="0"/>
          </a:p>
          <a:p>
            <a:pPr defTabSz="914400">
              <a:lnSpc>
                <a:spcPct val="100000"/>
              </a:lnSpc>
              <a:defRPr b="1" sz="2000">
                <a:latin typeface="Calibri"/>
                <a:ea typeface="Calibri"/>
                <a:cs typeface="Calibri"/>
                <a:sym typeface="Calibri"/>
              </a:defRPr>
            </a:pPr>
            <a:r>
              <a:t>2025 (to date)</a:t>
            </a:r>
            <a:r>
              <a:rPr b="0"/>
              <a:t>: Approximately </a:t>
            </a:r>
            <a:r>
              <a:t>1,288 cases</a:t>
            </a:r>
            <a:r>
              <a:rPr b="0"/>
              <a:t> </a:t>
            </a:r>
            <a:endParaRPr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defTabSz="914400">
              <a:lnSpc>
                <a:spcPct val="100000"/>
              </a:lnSpc>
              <a:defRPr sz="2000">
                <a:latin typeface="Calibri"/>
                <a:ea typeface="Calibri"/>
                <a:cs typeface="Calibri"/>
                <a:sym typeface="Calibri"/>
              </a:defRPr>
            </a:pPr>
            <a:r>
              <a:t>Back during World War II, the RAF lost a lot of planes to German anti-aircraft fire. So they decided to armor them up. But where to put the armor? The obvious answer was to look at planes that returned from missions, count up all the bullet holes in various places, and then put extra armor in the areas that attracted the most fire.</a:t>
            </a:r>
          </a:p>
          <a:p>
            <a:pPr defTabSz="914400">
              <a:lnSpc>
                <a:spcPct val="100000"/>
              </a:lnSpc>
              <a:defRPr sz="2000">
                <a:latin typeface="Calibri"/>
                <a:ea typeface="Calibri"/>
                <a:cs typeface="Calibri"/>
                <a:sym typeface="Calibri"/>
              </a:defRPr>
            </a:pPr>
          </a:p>
          <a:p>
            <a:pPr defTabSz="914400">
              <a:lnSpc>
                <a:spcPct val="100000"/>
              </a:lnSpc>
              <a:defRPr sz="2000">
                <a:latin typeface="Calibri"/>
                <a:ea typeface="Calibri"/>
                <a:cs typeface="Calibri"/>
                <a:sym typeface="Calibri"/>
              </a:defRPr>
            </a:pPr>
            <a:r>
              <a:t>Obvious but wrong. As Hungarian-born mathematician Abraham Wald explained at the time, if a plane makes it back safely even though it has, say, a bunch of bullet holes in its wings, it means that bullet holes in the wings aren’t very dangerous. What you really want to do is armor up the areas that, on average, </a:t>
            </a:r>
            <a:r>
              <a:rPr i="1"/>
              <a:t>don’t</a:t>
            </a:r>
            <a:r>
              <a:t> have any bullet holes. Why? Because planes with bullet holes in those places never made it back. That’s why you don’t see any bullet holes there on the ones that do return. Clever!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defTabSz="914400">
              <a:lnSpc>
                <a:spcPct val="100000"/>
              </a:lnSpc>
              <a:defRPr sz="1800">
                <a:latin typeface="Roboto"/>
                <a:ea typeface="Roboto"/>
                <a:cs typeface="Roboto"/>
                <a:sym typeface="Roboto"/>
              </a:defRPr>
            </a:pPr>
            <a:r>
              <a:t>The orange and black columns crossing the map show the French </a:t>
            </a:r>
            <a:r>
              <a:rPr i="1"/>
              <a:t>Grande Armée </a:t>
            </a:r>
            <a:r>
              <a:t>on its march to and from Moscow. The width of the column shows the size of the army – ever-shrinking as thousands of Napoleon’s soldiers died of disease, cold, starvation and Russian attacks. This image brilliantly displays the devastation of Napoleon’s army over the winter of 1812-13. It has been called “the best statistical graph ever drawn”.</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Napoleon invaded Russia in June 1812, marching his army of 680,000 soldiers across the river Neman. He hoped to force Tsar Alexander I of Russia to stop trading with Britain, and finally force the British to end their long wars against France. Instead, the Russian army retreated, refusing to give Napoleon the decisive battle he fought. The French forces marched on Moscow, but Cossack troops burned the countryside ahead of them, cutting off all sources of food and shelter. The campaign was a disaster, with 380,000 troops of the Grand Armee being killed. With his largest army shattered, Napoleon was forced to retreat across Europe, eventually being defeated by the Allied Sixth Coalition, and sent into exile on the island of Elba.</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The black line straggling back from Moscow shows this terrible rate of casualties, and the temperature scale at the bottom of the image charts the freezing weather conditions of the Russian winter. In all, this image displays six types of data in two dimensions: the number of Napoleon’s troops; the distance travelled; temperature; latitude and longitude; direction of travel; and location relative to specific dates. The arrows coming off the main bar also let Minard show where smaller forces left the main army and later rejoined it.</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Charles Minard was 31 at the time of the Russian campaign. He was an engineer, creating harbors and canals for the French state. In later life, he became fascinated by maps and charts to explain complex situations. He was willing to bend geography to better express the essentials of his data. Minard himself admitted:</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“The aim of my carte figurative is less to express statistical results, better done by numbers, than to convey promptly to the eye the relation not given quickly by numbers requiring mental calculation.”</a:t>
            </a:r>
          </a:p>
          <a:p>
            <a:pPr defTabSz="914400">
              <a:lnSpc>
                <a:spcPct val="100000"/>
              </a:lnSpc>
              <a:defRPr sz="1800">
                <a:latin typeface="Roboto"/>
                <a:ea typeface="Roboto"/>
                <a:cs typeface="Roboto"/>
                <a:sym typeface="Roboto"/>
              </a:defRPr>
            </a:pPr>
            <a:r>
              <a:t>This chart, seen as his finest achievement, was created in 1869, when Minard was over 80 years old.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defTabSz="914400">
              <a:lnSpc>
                <a:spcPct val="100000"/>
              </a:lnSpc>
              <a:defRPr sz="2300">
                <a:latin typeface="Calibri"/>
                <a:ea typeface="Calibri"/>
                <a:cs typeface="Calibri"/>
                <a:sym typeface="Calibri"/>
              </a:defRPr>
            </a:pPr>
            <a:r>
              <a:t>Was Berkley biased in their enrollments?</a:t>
            </a:r>
          </a:p>
          <a:p>
            <a:pPr defTabSz="914400">
              <a:lnSpc>
                <a:spcPct val="100000"/>
              </a:lnSpc>
              <a:defRPr sz="2300">
                <a:latin typeface="Calibri"/>
                <a:ea typeface="Calibri"/>
                <a:cs typeface="Calibri"/>
                <a:sym typeface="Calibri"/>
              </a:defRPr>
            </a:pPr>
            <a:r>
              <a:t>What would be a better question?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4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4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
    <p:spTree>
      <p:nvGrpSpPr>
        <p:cNvPr id="1" name=""/>
        <p:cNvGrpSpPr/>
        <p:nvPr/>
      </p:nvGrpSpPr>
      <p:grpSpPr>
        <a:xfrm>
          <a:off x="0" y="0"/>
          <a:ext cx="0" cy="0"/>
          <a:chOff x="0" y="0"/>
          <a:chExt cx="0" cy="0"/>
        </a:xfrm>
      </p:grpSpPr>
      <p:sp>
        <p:nvSpPr>
          <p:cNvPr id="169"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70"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71"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172"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173" name="Page Title Placeholder"/>
          <p:cNvSpPr txBox="1"/>
          <p:nvPr>
            <p:ph type="title" hasCustomPrompt="1"/>
          </p:nvPr>
        </p:nvSpPr>
        <p:spPr>
          <a:xfrm>
            <a:off x="1106384" y="790986"/>
            <a:ext cx="21031201" cy="1430588"/>
          </a:xfrm>
          <a:prstGeom prst="rect">
            <a:avLst/>
          </a:prstGeom>
        </p:spPr>
        <p:txBody>
          <a:bodyPr lIns="91439" tIns="91439" rIns="91439" bIns="91439" anchor="b"/>
          <a:lstStyle>
            <a:lvl1pPr defTabSz="914400">
              <a:lnSpc>
                <a:spcPct val="100000"/>
              </a:lnSpc>
              <a:defRPr cap="all" spc="0" sz="5600">
                <a:solidFill>
                  <a:srgbClr val="F7884F"/>
                </a:solidFill>
                <a:latin typeface="Arial"/>
                <a:ea typeface="Arial"/>
                <a:cs typeface="Arial"/>
                <a:sym typeface="Arial"/>
              </a:defRPr>
            </a:lvl1pPr>
          </a:lstStyle>
          <a:p>
            <a:pPr/>
            <a:r>
              <a:t>Page Title Placeholder</a:t>
            </a:r>
          </a:p>
        </p:txBody>
      </p:sp>
      <p:sp>
        <p:nvSpPr>
          <p:cNvPr id="174" name="Body Level One…"/>
          <p:cNvSpPr txBox="1"/>
          <p:nvPr>
            <p:ph type="body" sz="quarter" idx="1" hasCustomPrompt="1"/>
          </p:nvPr>
        </p:nvSpPr>
        <p:spPr>
          <a:xfrm>
            <a:off x="1104900" y="2222500"/>
            <a:ext cx="8940800" cy="1006476"/>
          </a:xfrm>
          <a:prstGeom prst="rect">
            <a:avLst/>
          </a:prstGeom>
        </p:spPr>
        <p:txBody>
          <a:bodyPr lIns="91439" tIns="91439" rIns="91439" bIns="91439" anchor="ctr"/>
          <a:lstStyle>
            <a:lvl1pPr marL="0" indent="0" defTabSz="914400">
              <a:lnSpc>
                <a:spcPct val="110000"/>
              </a:lnSpc>
              <a:spcBef>
                <a:spcPts val="1200"/>
              </a:spcBef>
              <a:buSzTx/>
              <a:buNone/>
              <a:defRPr sz="5000">
                <a:solidFill>
                  <a:srgbClr val="394951"/>
                </a:solidFill>
                <a:latin typeface="Franklin Gothic Book"/>
                <a:ea typeface="Franklin Gothic Book"/>
                <a:cs typeface="Franklin Gothic Book"/>
                <a:sym typeface="Franklin Gothic Book"/>
              </a:defRPr>
            </a:lvl1pPr>
            <a:lvl2pPr marL="1416857" indent="-1092857"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2pPr>
            <a:lvl3pPr marL="1668461" indent="-1038461"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3pPr>
            <a:lvl4pPr marL="207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4pPr>
            <a:lvl5pPr marL="243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5pPr>
          </a:lstStyle>
          <a:p>
            <a:pPr/>
            <a:r>
              <a:t>Subtitle Placeholder</a:t>
            </a:r>
          </a:p>
          <a:p>
            <a:pPr lvl="1"/>
            <a:r>
              <a:t/>
            </a:r>
          </a:p>
          <a:p>
            <a:pPr lvl="2"/>
            <a:r>
              <a:t/>
            </a:r>
          </a:p>
          <a:p>
            <a:pPr lvl="3"/>
            <a:r>
              <a:t/>
            </a:r>
          </a:p>
          <a:p>
            <a:pPr lvl="4"/>
            <a:r>
              <a:t/>
            </a:r>
          </a:p>
        </p:txBody>
      </p:sp>
      <p:sp>
        <p:nvSpPr>
          <p:cNvPr id="175" name="Text Placeholder 14"/>
          <p:cNvSpPr/>
          <p:nvPr>
            <p:ph type="body" sz="half" idx="21" hasCustomPrompt="1"/>
          </p:nvPr>
        </p:nvSpPr>
        <p:spPr>
          <a:xfrm>
            <a:off x="1104902" y="3974858"/>
            <a:ext cx="13976351" cy="7549485"/>
          </a:xfrm>
          <a:prstGeom prst="rect">
            <a:avLst/>
          </a:prstGeom>
        </p:spPr>
        <p:txBody>
          <a:bodyPr lIns="91439" tIns="91439" rIns="91439" bIns="91439" anchor="ctr"/>
          <a:lstStyle>
            <a:lvl1pPr marL="0" indent="0" defTabSz="914400">
              <a:lnSpc>
                <a:spcPts val="5400"/>
              </a:lnSpc>
              <a:spcBef>
                <a:spcPts val="1200"/>
              </a:spcBef>
              <a:buSzTx/>
              <a:buNone/>
              <a:defRPr sz="4200">
                <a:solidFill>
                  <a:srgbClr val="404040"/>
                </a:solidFill>
                <a:latin typeface="Franklin Gothic Book"/>
                <a:ea typeface="Franklin Gothic Book"/>
                <a:cs typeface="Franklin Gothic Book"/>
                <a:sym typeface="Franklin Gothic Book"/>
              </a:defRPr>
            </a:lvl1pPr>
          </a:lstStyle>
          <a:p>
            <a:pPr/>
            <a:r>
              <a:t>Genia cuptata riatio: Nulpa se percim noneque coressi mendum quut et aute latemporem la quassimus, est, voluptasimod et esto id et, cum incte voles verisim inctlet</a:t>
            </a:r>
          </a:p>
        </p:txBody>
      </p:sp>
      <p:sp>
        <p:nvSpPr>
          <p:cNvPr id="176"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3"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84"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85"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186"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187" name="Title Text"/>
          <p:cNvSpPr txBox="1"/>
          <p:nvPr>
            <p:ph type="title"/>
          </p:nvPr>
        </p:nvSpPr>
        <p:spPr>
          <a:xfrm>
            <a:off x="1162383" y="1404311"/>
            <a:ext cx="22059233" cy="1100349"/>
          </a:xfrm>
          <a:prstGeom prst="rect">
            <a:avLst/>
          </a:prstGeom>
        </p:spPr>
        <p:txBody>
          <a:bodyPr lIns="91439" tIns="91439" rIns="91439" bIns="91439" anchor="b"/>
          <a:lstStyle>
            <a:lvl1pPr defTabSz="914400">
              <a:lnSpc>
                <a:spcPct val="100000"/>
              </a:lnSpc>
              <a:defRPr cap="all" spc="0" sz="5600">
                <a:solidFill>
                  <a:srgbClr val="404040"/>
                </a:solidFill>
                <a:latin typeface="Franklin Gothic Demi"/>
                <a:ea typeface="Franklin Gothic Demi"/>
                <a:cs typeface="Franklin Gothic Demi"/>
                <a:sym typeface="Franklin Gothic Demi"/>
              </a:defRPr>
            </a:lvl1pPr>
          </a:lstStyle>
          <a:p>
            <a:pPr/>
            <a:r>
              <a:t>Title Text</a:t>
            </a:r>
          </a:p>
        </p:txBody>
      </p:sp>
      <p:sp>
        <p:nvSpPr>
          <p:cNvPr id="188" name="Body Level One…"/>
          <p:cNvSpPr txBox="1"/>
          <p:nvPr>
            <p:ph type="body" idx="1"/>
          </p:nvPr>
        </p:nvSpPr>
        <p:spPr>
          <a:xfrm>
            <a:off x="1162383" y="2902225"/>
            <a:ext cx="22059232" cy="9048475"/>
          </a:xfrm>
          <a:prstGeom prst="rect">
            <a:avLst/>
          </a:prstGeom>
        </p:spPr>
        <p:txBody>
          <a:bodyPr lIns="91439" tIns="91439" rIns="91439" bIns="91439" anchor="ctr"/>
          <a:lstStyle>
            <a:lvl1pPr marL="611999" indent="-611999"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1pPr>
            <a:lvl2pPr marL="1067142" indent="-74314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2pPr>
            <a:lvl3pPr marL="1336153" indent="-706153"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3pPr>
            <a:lvl4pPr marL="173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4pPr>
            <a:lvl5pPr marL="209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189" name="Slide Number"/>
          <p:cNvSpPr txBox="1"/>
          <p:nvPr>
            <p:ph type="sldNum" sz="quarter" idx="2"/>
          </p:nvPr>
        </p:nvSpPr>
        <p:spPr>
          <a:xfrm>
            <a:off x="22771836" y="12985013"/>
            <a:ext cx="449784" cy="455880"/>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Slide Title"/>
          <p:cNvSpPr txBox="1"/>
          <p:nvPr>
            <p:ph type="title" hasCustomPrompt="1"/>
          </p:nvPr>
        </p:nvSpPr>
        <p:spPr>
          <a:xfrm>
            <a:off x="1206500" y="952500"/>
            <a:ext cx="21971000" cy="1434949"/>
          </a:xfrm>
          <a:prstGeom prst="rect">
            <a:avLst/>
          </a:prstGeom>
        </p:spPr>
        <p:txBody>
          <a:bodyPr/>
          <a:lstStyle>
            <a:lvl1pPr>
              <a:defRPr>
                <a:solidFill>
                  <a:srgbClr val="CB297B"/>
                </a:solidFill>
              </a:defRPr>
            </a:lvl1pPr>
          </a:lstStyle>
          <a:p>
            <a:pPr/>
            <a:r>
              <a:t>Slide Title</a:t>
            </a:r>
          </a:p>
        </p:txBody>
      </p:sp>
      <p:sp>
        <p:nvSpPr>
          <p:cNvPr id="197"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98"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20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14"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215" name="Slide Title"/>
          <p:cNvSpPr txBox="1"/>
          <p:nvPr>
            <p:ph type="title" hasCustomPrompt="1"/>
          </p:nvPr>
        </p:nvSpPr>
        <p:spPr>
          <a:xfrm>
            <a:off x="1206500" y="952500"/>
            <a:ext cx="9779000" cy="1435100"/>
          </a:xfrm>
          <a:prstGeom prst="rect">
            <a:avLst/>
          </a:prstGeom>
        </p:spPr>
        <p:txBody>
          <a:bodyPr/>
          <a:lstStyle>
            <a:lvl1pPr>
              <a:defRPr>
                <a:solidFill>
                  <a:srgbClr val="CB297B"/>
                </a:solidFill>
              </a:defRPr>
            </a:lvl1pPr>
          </a:lstStyle>
          <a:p>
            <a:pPr/>
            <a:r>
              <a:t>Slide Title</a:t>
            </a:r>
          </a:p>
        </p:txBody>
      </p:sp>
      <p:sp>
        <p:nvSpPr>
          <p:cNvPr id="21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Slide Title"/>
          <p:cNvSpPr txBox="1"/>
          <p:nvPr>
            <p:ph type="title" hasCustomPrompt="1"/>
          </p:nvPr>
        </p:nvSpPr>
        <p:spPr>
          <a:prstGeom prst="rect">
            <a:avLst/>
          </a:prstGeom>
        </p:spPr>
        <p:txBody>
          <a:bodyPr/>
          <a:lstStyle>
            <a:lvl1pPr>
              <a:defRPr>
                <a:solidFill>
                  <a:srgbClr val="CB297B"/>
                </a:solidFill>
              </a:defRPr>
            </a:lvl1pPr>
          </a:lstStyle>
          <a:p>
            <a:pPr/>
            <a:r>
              <a:t>Slide Title</a:t>
            </a:r>
          </a:p>
        </p:txBody>
      </p:sp>
      <p:sp>
        <p:nvSpPr>
          <p:cNvPr id="224"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2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2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34"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235"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36" name="Slide Number"/>
          <p:cNvSpPr txBox="1"/>
          <p:nvPr>
            <p:ph type="sldNum" sz="quarter" idx="2"/>
          </p:nvPr>
        </p:nvSpPr>
        <p:spPr>
          <a:xfrm>
            <a:off x="2280383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44"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245" name="Aerial view of colorful tulip fields"/>
          <p:cNvSpPr/>
          <p:nvPr>
            <p:ph type="pic" idx="22"/>
          </p:nvPr>
        </p:nvSpPr>
        <p:spPr>
          <a:xfrm>
            <a:off x="10291780" y="1263848"/>
            <a:ext cx="14717313" cy="11188205"/>
          </a:xfrm>
          <a:prstGeom prst="rect">
            <a:avLst/>
          </a:prstGeom>
        </p:spPr>
        <p:txBody>
          <a:bodyPr lIns="91439" tIns="45719" rIns="91439" bIns="45719">
            <a:noAutofit/>
          </a:bodyPr>
          <a:lstStyle/>
          <a:p>
            <a:pPr/>
          </a:p>
        </p:txBody>
      </p:sp>
      <p:sp>
        <p:nvSpPr>
          <p:cNvPr id="246" name="Slide Title"/>
          <p:cNvSpPr txBox="1"/>
          <p:nvPr>
            <p:ph type="title" hasCustomPrompt="1"/>
          </p:nvPr>
        </p:nvSpPr>
        <p:spPr>
          <a:xfrm>
            <a:off x="1206500" y="952500"/>
            <a:ext cx="9779000" cy="1435100"/>
          </a:xfrm>
          <a:prstGeom prst="rect">
            <a:avLst/>
          </a:prstGeom>
        </p:spPr>
        <p:txBody>
          <a:bodyPr/>
          <a:lstStyle>
            <a:lvl1pPr>
              <a:defRPr>
                <a:solidFill>
                  <a:srgbClr val="CB297B"/>
                </a:solidFill>
              </a:defRPr>
            </a:lvl1pPr>
          </a:lstStyle>
          <a:p>
            <a:pPr/>
            <a:r>
              <a:t>Slide Title</a:t>
            </a:r>
          </a:p>
        </p:txBody>
      </p:sp>
      <p:sp>
        <p:nvSpPr>
          <p:cNvPr id="247"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254" name="463013163_3048x2031.jpeg"/>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255" name="Slide Number"/>
          <p:cNvSpPr txBox="1"/>
          <p:nvPr>
            <p:ph type="sldNum" sz="quarter" idx="2"/>
          </p:nvPr>
        </p:nvSpPr>
        <p:spPr>
          <a:xfrm>
            <a:off x="22797516" y="12979146"/>
            <a:ext cx="361189" cy="404115"/>
          </a:xfrm>
          <a:prstGeom prst="rect">
            <a:avLst/>
          </a:prstGeom>
        </p:spPr>
        <p:txBody>
          <a:bodyPr/>
          <a:lstStyle>
            <a:lvl1pPr defTabSz="3428914">
              <a:defRPr>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62" name="981594838_2460x1641.jpeg"/>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263" name="Body Level One…"/>
          <p:cNvSpPr txBox="1"/>
          <p:nvPr>
            <p:ph type="body" sz="half" idx="1" hasCustomPrompt="1"/>
          </p:nvPr>
        </p:nvSpPr>
        <p:spPr>
          <a:xfrm>
            <a:off x="1295400" y="5257800"/>
            <a:ext cx="11442700" cy="6886575"/>
          </a:xfrm>
          <a:prstGeom prst="rect">
            <a:avLst/>
          </a:prstGeom>
        </p:spPr>
        <p:txBody>
          <a:bodyPr/>
          <a:lstStyle>
            <a:lvl1pPr marL="0" indent="0" defTabSz="584200">
              <a:lnSpc>
                <a:spcPct val="100000"/>
              </a:lnSpc>
              <a:spcBef>
                <a:spcPts val="3300"/>
              </a:spcBef>
              <a:buSzTx/>
              <a:buNone/>
              <a:defRPr sz="4000">
                <a:latin typeface="Graphik Semibold"/>
                <a:ea typeface="Graphik Semibold"/>
                <a:cs typeface="Graphik Semibold"/>
                <a:sym typeface="Graphik Semibold"/>
              </a:defRPr>
            </a:lvl1pPr>
            <a:lvl2pPr marL="0" indent="0" defTabSz="584200">
              <a:lnSpc>
                <a:spcPct val="100000"/>
              </a:lnSpc>
              <a:spcBef>
                <a:spcPts val="3300"/>
              </a:spcBef>
              <a:buSzTx/>
              <a:buNone/>
              <a:defRPr sz="4000">
                <a:latin typeface="Graphik Semibold"/>
                <a:ea typeface="Graphik Semibold"/>
                <a:cs typeface="Graphik Semibold"/>
                <a:sym typeface="Graphik Semibold"/>
              </a:defRPr>
            </a:lvl2pPr>
            <a:lvl3pPr marL="0" indent="0" defTabSz="584200">
              <a:lnSpc>
                <a:spcPct val="100000"/>
              </a:lnSpc>
              <a:spcBef>
                <a:spcPts val="3300"/>
              </a:spcBef>
              <a:buSzTx/>
              <a:buNone/>
              <a:defRPr sz="4000">
                <a:latin typeface="Graphik Semibold"/>
                <a:ea typeface="Graphik Semibold"/>
                <a:cs typeface="Graphik Semibold"/>
                <a:sym typeface="Graphik Semibold"/>
              </a:defRPr>
            </a:lvl3pPr>
            <a:lvl4pPr marL="0" indent="0" defTabSz="584200">
              <a:lnSpc>
                <a:spcPct val="100000"/>
              </a:lnSpc>
              <a:spcBef>
                <a:spcPts val="3300"/>
              </a:spcBef>
              <a:buSzTx/>
              <a:buNone/>
              <a:defRPr sz="4000">
                <a:latin typeface="Graphik Semibold"/>
                <a:ea typeface="Graphik Semibold"/>
                <a:cs typeface="Graphik Semibold"/>
                <a:sym typeface="Graphik Semibold"/>
              </a:defRPr>
            </a:lvl4pPr>
            <a:lvl5pPr marL="0" indent="0" defTabSz="584200">
              <a:lnSpc>
                <a:spcPct val="100000"/>
              </a:lnSpc>
              <a:spcBef>
                <a:spcPts val="3300"/>
              </a:spcBef>
              <a:buSzTx/>
              <a:buNone/>
              <a:defRPr sz="4000">
                <a:latin typeface="Graphik Semibold"/>
                <a:ea typeface="Graphik Semibold"/>
                <a:cs typeface="Graphik Semibold"/>
                <a:sym typeface="Graphik Semibold"/>
              </a:defRPr>
            </a:lvl5pPr>
          </a:lstStyle>
          <a:p>
            <a:pPr/>
            <a:r>
              <a:t>Slide bullet text</a:t>
            </a:r>
          </a:p>
          <a:p>
            <a:pPr lvl="1"/>
            <a:r>
              <a:t/>
            </a:r>
          </a:p>
          <a:p>
            <a:pPr lvl="2"/>
            <a:r>
              <a:t/>
            </a:r>
          </a:p>
          <a:p>
            <a:pPr lvl="3"/>
            <a:r>
              <a:t/>
            </a:r>
          </a:p>
          <a:p>
            <a:pPr lvl="4"/>
            <a:r>
              <a:t/>
            </a:r>
          </a:p>
        </p:txBody>
      </p:sp>
      <p:sp>
        <p:nvSpPr>
          <p:cNvPr id="264" name="Rectangle"/>
          <p:cNvSpPr/>
          <p:nvPr/>
        </p:nvSpPr>
        <p:spPr>
          <a:xfrm>
            <a:off x="0" y="990550"/>
            <a:ext cx="12538389"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65" name="Author and Date"/>
          <p:cNvSpPr txBox="1"/>
          <p:nvPr>
            <p:ph type="body" sz="quarter" idx="22" hasCustomPrompt="1"/>
          </p:nvPr>
        </p:nvSpPr>
        <p:spPr>
          <a:xfrm>
            <a:off x="1295400" y="12955885"/>
            <a:ext cx="11442700" cy="429261"/>
          </a:xfrm>
          <a:prstGeom prst="rect">
            <a:avLst/>
          </a:prstGeom>
        </p:spPr>
        <p:txBody>
          <a:bodyPr/>
          <a:lstStyle>
            <a:lvl1pPr marL="0" indent="0" defTabSz="584200">
              <a:lnSpc>
                <a:spcPct val="100000"/>
              </a:lnSpc>
              <a:spcBef>
                <a:spcPts val="3200"/>
              </a:spcBef>
              <a:buSzTx/>
              <a:buNone/>
              <a:defRPr cap="all" spc="-59" sz="2000">
                <a:latin typeface="Graphik Medium"/>
                <a:ea typeface="Graphik Medium"/>
                <a:cs typeface="Graphik Medium"/>
                <a:sym typeface="Graphik Medium"/>
              </a:defRPr>
            </a:lvl1pPr>
          </a:lstStyle>
          <a:p>
            <a:pPr/>
            <a:r>
              <a:t>Author and Date</a:t>
            </a:r>
          </a:p>
        </p:txBody>
      </p:sp>
      <p:sp>
        <p:nvSpPr>
          <p:cNvPr id="266" name="Slide Title"/>
          <p:cNvSpPr txBox="1"/>
          <p:nvPr>
            <p:ph type="title" hasCustomPrompt="1"/>
          </p:nvPr>
        </p:nvSpPr>
        <p:spPr>
          <a:xfrm>
            <a:off x="1295400" y="1625600"/>
            <a:ext cx="11442700" cy="2466975"/>
          </a:xfrm>
          <a:prstGeom prst="rect">
            <a:avLst/>
          </a:prstGeom>
        </p:spPr>
        <p:txBody>
          <a:bodyPr/>
          <a:lstStyle>
            <a:lvl1pPr defTabSz="584200">
              <a:defRPr cap="all" spc="-400" sz="10000">
                <a:solidFill>
                  <a:srgbClr val="000000"/>
                </a:solidFill>
                <a:latin typeface="Graphik"/>
                <a:ea typeface="Graphik"/>
                <a:cs typeface="Graphik"/>
                <a:sym typeface="Graphik"/>
              </a:defRPr>
            </a:lvl1pPr>
          </a:lstStyle>
          <a:p>
            <a:pPr/>
            <a:r>
              <a:t>Slide Title</a:t>
            </a:r>
          </a:p>
        </p:txBody>
      </p:sp>
      <p:sp>
        <p:nvSpPr>
          <p:cNvPr id="267" name="Slide Subtitle"/>
          <p:cNvSpPr txBox="1"/>
          <p:nvPr>
            <p:ph type="body" sz="quarter" idx="23" hasCustomPrompt="1"/>
          </p:nvPr>
        </p:nvSpPr>
        <p:spPr>
          <a:xfrm>
            <a:off x="1295400" y="4092575"/>
            <a:ext cx="11442701" cy="678372"/>
          </a:xfrm>
          <a:prstGeom prst="rect">
            <a:avLst/>
          </a:prstGeom>
        </p:spPr>
        <p:txBody>
          <a:bodyPr/>
          <a:lstStyle>
            <a:lvl1pPr marL="0" indent="0" defTabSz="566674">
              <a:lnSpc>
                <a:spcPct val="100000"/>
              </a:lnSpc>
              <a:spcBef>
                <a:spcPts val="0"/>
              </a:spcBef>
              <a:buSzTx/>
              <a:buNone/>
              <a:defRPr cap="all" spc="-101" sz="3395">
                <a:latin typeface="Graphik Semibold"/>
                <a:ea typeface="Graphik Semibold"/>
                <a:cs typeface="Graphik Semibold"/>
                <a:sym typeface="Graphik Semibold"/>
              </a:defRPr>
            </a:lvl1pPr>
          </a:lstStyle>
          <a:p>
            <a:pPr/>
            <a:r>
              <a:t>Slide Subtitle</a:t>
            </a:r>
          </a:p>
        </p:txBody>
      </p:sp>
      <p:sp>
        <p:nvSpPr>
          <p:cNvPr id="268" name="Slide Number"/>
          <p:cNvSpPr txBox="1"/>
          <p:nvPr>
            <p:ph type="sldNum" sz="quarter" idx="2"/>
          </p:nvPr>
        </p:nvSpPr>
        <p:spPr>
          <a:xfrm>
            <a:off x="22783800" y="12954000"/>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275" name="518839134_3132x2088.jpeg"/>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276" name="Slide Title"/>
          <p:cNvSpPr txBox="1"/>
          <p:nvPr>
            <p:ph type="title" hasCustomPrompt="1"/>
          </p:nvPr>
        </p:nvSpPr>
        <p:spPr>
          <a:xfrm>
            <a:off x="1295400" y="3743016"/>
            <a:ext cx="11442700" cy="5334001"/>
          </a:xfrm>
          <a:prstGeom prst="rect">
            <a:avLst/>
          </a:prstGeom>
        </p:spPr>
        <p:txBody>
          <a:bodyPr anchor="b"/>
          <a:lstStyle>
            <a:lvl1pPr defTabSz="1160859">
              <a:defRPr cap="all" spc="-665" sz="13300">
                <a:solidFill>
                  <a:srgbClr val="000000"/>
                </a:solidFill>
                <a:latin typeface="Graphik"/>
                <a:ea typeface="Graphik"/>
                <a:cs typeface="Graphik"/>
                <a:sym typeface="Graphik"/>
              </a:defRPr>
            </a:lvl1pPr>
          </a:lstStyle>
          <a:p>
            <a:pPr/>
            <a:r>
              <a:t>Slide Title</a:t>
            </a:r>
          </a:p>
        </p:txBody>
      </p:sp>
      <p:sp>
        <p:nvSpPr>
          <p:cNvPr id="277" name="Body Level One…"/>
          <p:cNvSpPr txBox="1"/>
          <p:nvPr>
            <p:ph type="body" sz="quarter" idx="1" hasCustomPrompt="1"/>
          </p:nvPr>
        </p:nvSpPr>
        <p:spPr>
          <a:xfrm>
            <a:off x="1295400" y="9271000"/>
            <a:ext cx="11442700" cy="3175000"/>
          </a:xfrm>
          <a:prstGeom prst="rect">
            <a:avLst/>
          </a:prstGeom>
        </p:spPr>
        <p:txBody>
          <a:bodyPr/>
          <a:lstStyle>
            <a:lvl1pPr marL="0" indent="0" defTabSz="584200">
              <a:lnSpc>
                <a:spcPct val="100000"/>
              </a:lnSpc>
              <a:spcBef>
                <a:spcPts val="0"/>
              </a:spcBef>
              <a:buSzTx/>
              <a:buNone/>
              <a:defRPr cap="all" spc="-104" sz="3500">
                <a:latin typeface="Graphik Semibold"/>
                <a:ea typeface="Graphik Semibold"/>
                <a:cs typeface="Graphik Semibold"/>
                <a:sym typeface="Graphik Semibold"/>
              </a:defRPr>
            </a:lvl1pPr>
            <a:lvl2pPr marL="0" indent="0" defTabSz="584200">
              <a:lnSpc>
                <a:spcPct val="100000"/>
              </a:lnSpc>
              <a:spcBef>
                <a:spcPts val="0"/>
              </a:spcBef>
              <a:buSzTx/>
              <a:buNone/>
              <a:defRPr cap="all" spc="-104" sz="3500">
                <a:latin typeface="Graphik Semibold"/>
                <a:ea typeface="Graphik Semibold"/>
                <a:cs typeface="Graphik Semibold"/>
                <a:sym typeface="Graphik Semibold"/>
              </a:defRPr>
            </a:lvl2pPr>
            <a:lvl3pPr marL="0" indent="0" defTabSz="584200">
              <a:lnSpc>
                <a:spcPct val="100000"/>
              </a:lnSpc>
              <a:spcBef>
                <a:spcPts val="0"/>
              </a:spcBef>
              <a:buSzTx/>
              <a:buNone/>
              <a:defRPr cap="all" spc="-104" sz="3500">
                <a:latin typeface="Graphik Semibold"/>
                <a:ea typeface="Graphik Semibold"/>
                <a:cs typeface="Graphik Semibold"/>
                <a:sym typeface="Graphik Semibold"/>
              </a:defRPr>
            </a:lvl3pPr>
            <a:lvl4pPr marL="0" indent="0" defTabSz="584200">
              <a:lnSpc>
                <a:spcPct val="100000"/>
              </a:lnSpc>
              <a:spcBef>
                <a:spcPts val="0"/>
              </a:spcBef>
              <a:buSzTx/>
              <a:buNone/>
              <a:defRPr cap="all" spc="-104" sz="3500">
                <a:latin typeface="Graphik Semibold"/>
                <a:ea typeface="Graphik Semibold"/>
                <a:cs typeface="Graphik Semibold"/>
                <a:sym typeface="Graphik Semibold"/>
              </a:defRPr>
            </a:lvl4pPr>
            <a:lvl5pPr marL="0" indent="0" defTabSz="584200">
              <a:lnSpc>
                <a:spcPct val="100000"/>
              </a:lnSpc>
              <a:spcBef>
                <a:spcPts val="0"/>
              </a:spcBef>
              <a:buSzTx/>
              <a:buNone/>
              <a:defRPr cap="all" spc="-104" sz="3500">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278" name="Slide Number"/>
          <p:cNvSpPr txBox="1"/>
          <p:nvPr>
            <p:ph type="sldNum" sz="quarter" idx="2"/>
          </p:nvPr>
        </p:nvSpPr>
        <p:spPr>
          <a:xfrm>
            <a:off x="22783800" y="12954000"/>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5" name="Author and Date"/>
          <p:cNvSpPr txBox="1"/>
          <p:nvPr>
            <p:ph type="body" sz="quarter" idx="21" hasCustomPrompt="1"/>
          </p:nvPr>
        </p:nvSpPr>
        <p:spPr>
          <a:xfrm>
            <a:off x="1295400" y="12955885"/>
            <a:ext cx="21869400" cy="429261"/>
          </a:xfrm>
          <a:prstGeom prst="rect">
            <a:avLst/>
          </a:prstGeom>
        </p:spPr>
        <p:txBody>
          <a:bodyPr/>
          <a:lstStyle>
            <a:lvl1pPr marL="0" indent="0" defTabSz="584200">
              <a:lnSpc>
                <a:spcPct val="100000"/>
              </a:lnSpc>
              <a:spcBef>
                <a:spcPts val="3200"/>
              </a:spcBef>
              <a:buSzTx/>
              <a:buNone/>
              <a:defRPr cap="all" spc="-59" sz="2000">
                <a:latin typeface="Graphik Medium"/>
                <a:ea typeface="Graphik Medium"/>
                <a:cs typeface="Graphik Medium"/>
                <a:sym typeface="Graphik Medium"/>
              </a:defRPr>
            </a:lvl1pPr>
          </a:lstStyle>
          <a:p>
            <a:pPr/>
            <a:r>
              <a:t>Author and Date</a:t>
            </a:r>
          </a:p>
        </p:txBody>
      </p:sp>
      <p:sp>
        <p:nvSpPr>
          <p:cNvPr id="286" name="Slide Subtitle"/>
          <p:cNvSpPr txBox="1"/>
          <p:nvPr>
            <p:ph type="body" sz="quarter" idx="22" hasCustomPrompt="1"/>
          </p:nvPr>
        </p:nvSpPr>
        <p:spPr>
          <a:xfrm>
            <a:off x="1295400" y="3543455"/>
            <a:ext cx="21869400" cy="694056"/>
          </a:xfrm>
          <a:prstGeom prst="rect">
            <a:avLst/>
          </a:prstGeom>
        </p:spPr>
        <p:txBody>
          <a:bodyPr/>
          <a:lstStyle>
            <a:lvl1pPr marL="0" indent="0" defTabSz="584200">
              <a:lnSpc>
                <a:spcPct val="100000"/>
              </a:lnSpc>
              <a:spcBef>
                <a:spcPts val="0"/>
              </a:spcBef>
              <a:buSzTx/>
              <a:buNone/>
              <a:defRPr cap="all" spc="-104" sz="3500">
                <a:latin typeface="Graphik Semibold"/>
                <a:ea typeface="Graphik Semibold"/>
                <a:cs typeface="Graphik Semibold"/>
                <a:sym typeface="Graphik Semibold"/>
              </a:defRPr>
            </a:lvl1pPr>
          </a:lstStyle>
          <a:p>
            <a:pPr/>
            <a:r>
              <a:t>Slide Subtitle</a:t>
            </a:r>
          </a:p>
        </p:txBody>
      </p:sp>
      <p:sp>
        <p:nvSpPr>
          <p:cNvPr id="287" name="Rectangle"/>
          <p:cNvSpPr/>
          <p:nvPr/>
        </p:nvSpPr>
        <p:spPr>
          <a:xfrm>
            <a:off x="0" y="990550"/>
            <a:ext cx="24384000"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88" name="Rectangle"/>
          <p:cNvSpPr/>
          <p:nvPr/>
        </p:nvSpPr>
        <p:spPr>
          <a:xfrm>
            <a:off x="0" y="990550"/>
            <a:ext cx="24384000"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89" name="Slide Title"/>
          <p:cNvSpPr txBox="1"/>
          <p:nvPr>
            <p:ph type="title" hasCustomPrompt="1"/>
          </p:nvPr>
        </p:nvSpPr>
        <p:spPr>
          <a:xfrm>
            <a:off x="1295400" y="1620697"/>
            <a:ext cx="21869400" cy="1778386"/>
          </a:xfrm>
          <a:prstGeom prst="rect">
            <a:avLst/>
          </a:prstGeom>
        </p:spPr>
        <p:txBody>
          <a:bodyPr/>
          <a:lstStyle>
            <a:lvl1pPr defTabSz="584200">
              <a:defRPr cap="all" spc="-400" sz="10000">
                <a:solidFill>
                  <a:srgbClr val="000000"/>
                </a:solidFill>
                <a:latin typeface="Graphik"/>
                <a:ea typeface="Graphik"/>
                <a:cs typeface="Graphik"/>
                <a:sym typeface="Graphik"/>
              </a:defRPr>
            </a:lvl1pPr>
          </a:lstStyle>
          <a:p>
            <a:pPr/>
            <a:r>
              <a:t>Slide Title</a:t>
            </a:r>
          </a:p>
        </p:txBody>
      </p:sp>
      <p:sp>
        <p:nvSpPr>
          <p:cNvPr id="290" name="Body Level One…"/>
          <p:cNvSpPr txBox="1"/>
          <p:nvPr>
            <p:ph type="body" idx="1" hasCustomPrompt="1"/>
          </p:nvPr>
        </p:nvSpPr>
        <p:spPr>
          <a:xfrm>
            <a:off x="1295400" y="5270500"/>
            <a:ext cx="21869400" cy="7137400"/>
          </a:xfrm>
          <a:prstGeom prst="rect">
            <a:avLst/>
          </a:prstGeom>
        </p:spPr>
        <p:txBody>
          <a:bodyPr/>
          <a:lstStyle>
            <a:lvl1pPr marL="0" indent="0" defTabSz="584200">
              <a:lnSpc>
                <a:spcPct val="100000"/>
              </a:lnSpc>
              <a:spcBef>
                <a:spcPts val="3300"/>
              </a:spcBef>
              <a:buSzTx/>
              <a:buNone/>
              <a:defRPr sz="4000">
                <a:latin typeface="Graphik Semibold"/>
                <a:ea typeface="Graphik Semibold"/>
                <a:cs typeface="Graphik Semibold"/>
                <a:sym typeface="Graphik Semibold"/>
              </a:defRPr>
            </a:lvl1pPr>
            <a:lvl2pPr marL="0" indent="0" defTabSz="584200">
              <a:lnSpc>
                <a:spcPct val="100000"/>
              </a:lnSpc>
              <a:spcBef>
                <a:spcPts val="3300"/>
              </a:spcBef>
              <a:buSzTx/>
              <a:buNone/>
              <a:defRPr sz="4000">
                <a:latin typeface="Graphik Semibold"/>
                <a:ea typeface="Graphik Semibold"/>
                <a:cs typeface="Graphik Semibold"/>
                <a:sym typeface="Graphik Semibold"/>
              </a:defRPr>
            </a:lvl2pPr>
            <a:lvl3pPr marL="0" indent="0" defTabSz="584200">
              <a:lnSpc>
                <a:spcPct val="100000"/>
              </a:lnSpc>
              <a:spcBef>
                <a:spcPts val="3300"/>
              </a:spcBef>
              <a:buSzTx/>
              <a:buNone/>
              <a:defRPr sz="4000">
                <a:latin typeface="Graphik Semibold"/>
                <a:ea typeface="Graphik Semibold"/>
                <a:cs typeface="Graphik Semibold"/>
                <a:sym typeface="Graphik Semibold"/>
              </a:defRPr>
            </a:lvl3pPr>
            <a:lvl4pPr marL="0" indent="0" defTabSz="584200">
              <a:lnSpc>
                <a:spcPct val="100000"/>
              </a:lnSpc>
              <a:spcBef>
                <a:spcPts val="3300"/>
              </a:spcBef>
              <a:buSzTx/>
              <a:buNone/>
              <a:defRPr sz="4000">
                <a:latin typeface="Graphik Semibold"/>
                <a:ea typeface="Graphik Semibold"/>
                <a:cs typeface="Graphik Semibold"/>
                <a:sym typeface="Graphik Semibold"/>
              </a:defRPr>
            </a:lvl4pPr>
            <a:lvl5pPr marL="0" indent="0" defTabSz="584200">
              <a:lnSpc>
                <a:spcPct val="100000"/>
              </a:lnSpc>
              <a:spcBef>
                <a:spcPts val="3300"/>
              </a:spcBef>
              <a:buSzTx/>
              <a:buNone/>
              <a:defRPr sz="4000">
                <a:latin typeface="Graphik Semibold"/>
                <a:ea typeface="Graphik Semibold"/>
                <a:cs typeface="Graphik Semibold"/>
                <a:sym typeface="Graphik Semibold"/>
              </a:defRPr>
            </a:lvl5pPr>
          </a:lstStyle>
          <a:p>
            <a:pPr/>
            <a:r>
              <a:t>Slide bullet text</a:t>
            </a:r>
          </a:p>
          <a:p>
            <a:pPr lvl="1"/>
            <a:r>
              <a:t/>
            </a:r>
          </a:p>
          <a:p>
            <a:pPr lvl="2"/>
            <a:r>
              <a:t/>
            </a:r>
          </a:p>
          <a:p>
            <a:pPr lvl="3"/>
            <a:r>
              <a:t/>
            </a:r>
          </a:p>
          <a:p>
            <a:pPr lvl="4"/>
            <a:r>
              <a:t/>
            </a:r>
          </a:p>
        </p:txBody>
      </p:sp>
      <p:sp>
        <p:nvSpPr>
          <p:cNvPr id="291" name="Slide Number"/>
          <p:cNvSpPr txBox="1"/>
          <p:nvPr>
            <p:ph type="sldNum" sz="quarter" idx="2"/>
          </p:nvPr>
        </p:nvSpPr>
        <p:spPr>
          <a:xfrm>
            <a:off x="22779989" y="12955885"/>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98" name="Colorful tulip field in front of a Dutch windmill"/>
          <p:cNvSpPr/>
          <p:nvPr>
            <p:ph type="pic" idx="21"/>
          </p:nvPr>
        </p:nvSpPr>
        <p:spPr>
          <a:xfrm>
            <a:off x="0" y="-1244600"/>
            <a:ext cx="24384000" cy="16205200"/>
          </a:xfrm>
          <a:prstGeom prst="rect">
            <a:avLst/>
          </a:prstGeom>
        </p:spPr>
        <p:txBody>
          <a:bodyPr lIns="91439" tIns="45719" rIns="91439" bIns="45719">
            <a:noAutofit/>
          </a:bodyPr>
          <a:lstStyle/>
          <a:p>
            <a:pPr/>
          </a:p>
        </p:txBody>
      </p:sp>
      <p:sp>
        <p:nvSpPr>
          <p:cNvPr id="299"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300"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01" name="Body Level One…"/>
          <p:cNvSpPr txBox="1"/>
          <p:nvPr>
            <p:ph type="body" sz="quarter" idx="1" hasCustomPrompt="1"/>
          </p:nvPr>
        </p:nvSpPr>
        <p:spPr>
          <a:xfrm>
            <a:off x="1206500" y="11609910"/>
            <a:ext cx="21971000" cy="11176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302" name="Slide Number"/>
          <p:cNvSpPr txBox="1"/>
          <p:nvPr>
            <p:ph type="sldNum" sz="quarter" idx="2"/>
          </p:nvPr>
        </p:nvSpPr>
        <p:spPr>
          <a:xfrm>
            <a:off x="22809200" y="13080999"/>
            <a:ext cx="368504"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09"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10"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11"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312"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313" name="Title Text"/>
          <p:cNvSpPr txBox="1"/>
          <p:nvPr>
            <p:ph type="title"/>
          </p:nvPr>
        </p:nvSpPr>
        <p:spPr>
          <a:xfrm>
            <a:off x="1162383" y="1404311"/>
            <a:ext cx="22059233" cy="1100349"/>
          </a:xfrm>
          <a:prstGeom prst="rect">
            <a:avLst/>
          </a:prstGeom>
        </p:spPr>
        <p:txBody>
          <a:bodyPr lIns="91439" tIns="91439" rIns="91439" bIns="91439" anchor="b"/>
          <a:lstStyle>
            <a:lvl1pPr defTabSz="914400">
              <a:lnSpc>
                <a:spcPct val="100000"/>
              </a:lnSpc>
              <a:defRPr cap="all" spc="0" sz="5600">
                <a:solidFill>
                  <a:srgbClr val="404040"/>
                </a:solidFill>
                <a:latin typeface="Franklin Gothic Demi"/>
                <a:ea typeface="Franklin Gothic Demi"/>
                <a:cs typeface="Franklin Gothic Demi"/>
                <a:sym typeface="Franklin Gothic Demi"/>
              </a:defRPr>
            </a:lvl1pPr>
          </a:lstStyle>
          <a:p>
            <a:pPr/>
            <a:r>
              <a:t>Title Text</a:t>
            </a:r>
          </a:p>
        </p:txBody>
      </p:sp>
      <p:sp>
        <p:nvSpPr>
          <p:cNvPr id="314" name="Body Level One…"/>
          <p:cNvSpPr txBox="1"/>
          <p:nvPr>
            <p:ph type="body" idx="1"/>
          </p:nvPr>
        </p:nvSpPr>
        <p:spPr>
          <a:xfrm>
            <a:off x="1162383" y="2902225"/>
            <a:ext cx="22059232" cy="9048475"/>
          </a:xfrm>
          <a:prstGeom prst="rect">
            <a:avLst/>
          </a:prstGeom>
        </p:spPr>
        <p:txBody>
          <a:bodyPr lIns="91439" tIns="91439" rIns="91439" bIns="91439" anchor="ctr"/>
          <a:lstStyle>
            <a:lvl1pPr marL="611999" indent="-611999"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1pPr>
            <a:lvl2pPr marL="1067142" indent="-74314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2pPr>
            <a:lvl3pPr marL="1336153" indent="-706153"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3pPr>
            <a:lvl4pPr marL="173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4pPr>
            <a:lvl5pPr marL="209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315" name="Slide Number"/>
          <p:cNvSpPr txBox="1"/>
          <p:nvPr>
            <p:ph type="sldNum" sz="quarter" idx="2"/>
          </p:nvPr>
        </p:nvSpPr>
        <p:spPr>
          <a:xfrm>
            <a:off x="22771836" y="12985013"/>
            <a:ext cx="449784" cy="455880"/>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
    <p:spTree>
      <p:nvGrpSpPr>
        <p:cNvPr id="1" name=""/>
        <p:cNvGrpSpPr/>
        <p:nvPr/>
      </p:nvGrpSpPr>
      <p:grpSpPr>
        <a:xfrm>
          <a:off x="0" y="0"/>
          <a:ext cx="0" cy="0"/>
          <a:chOff x="0" y="0"/>
          <a:chExt cx="0" cy="0"/>
        </a:xfrm>
      </p:grpSpPr>
      <p:sp>
        <p:nvSpPr>
          <p:cNvPr id="322"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23"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24"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325"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326" name="Page Title Placeholder"/>
          <p:cNvSpPr txBox="1"/>
          <p:nvPr>
            <p:ph type="title" hasCustomPrompt="1"/>
          </p:nvPr>
        </p:nvSpPr>
        <p:spPr>
          <a:xfrm>
            <a:off x="1106384" y="790986"/>
            <a:ext cx="21031201" cy="1430588"/>
          </a:xfrm>
          <a:prstGeom prst="rect">
            <a:avLst/>
          </a:prstGeom>
        </p:spPr>
        <p:txBody>
          <a:bodyPr lIns="91439" tIns="91439" rIns="91439" bIns="91439" anchor="b"/>
          <a:lstStyle>
            <a:lvl1pPr defTabSz="914400">
              <a:lnSpc>
                <a:spcPct val="100000"/>
              </a:lnSpc>
              <a:defRPr cap="all" spc="0" sz="5600">
                <a:solidFill>
                  <a:srgbClr val="F7884F"/>
                </a:solidFill>
                <a:latin typeface="Arial"/>
                <a:ea typeface="Arial"/>
                <a:cs typeface="Arial"/>
                <a:sym typeface="Arial"/>
              </a:defRPr>
            </a:lvl1pPr>
          </a:lstStyle>
          <a:p>
            <a:pPr/>
            <a:r>
              <a:t>Page Title Placeholder</a:t>
            </a:r>
          </a:p>
        </p:txBody>
      </p:sp>
      <p:sp>
        <p:nvSpPr>
          <p:cNvPr id="327" name="Body Level One…"/>
          <p:cNvSpPr txBox="1"/>
          <p:nvPr>
            <p:ph type="body" sz="quarter" idx="1" hasCustomPrompt="1"/>
          </p:nvPr>
        </p:nvSpPr>
        <p:spPr>
          <a:xfrm>
            <a:off x="1104900" y="2222500"/>
            <a:ext cx="8940800" cy="1006476"/>
          </a:xfrm>
          <a:prstGeom prst="rect">
            <a:avLst/>
          </a:prstGeom>
        </p:spPr>
        <p:txBody>
          <a:bodyPr lIns="91439" tIns="91439" rIns="91439" bIns="91439" anchor="ctr"/>
          <a:lstStyle>
            <a:lvl1pPr marL="0" indent="0" defTabSz="914400">
              <a:lnSpc>
                <a:spcPct val="110000"/>
              </a:lnSpc>
              <a:spcBef>
                <a:spcPts val="1200"/>
              </a:spcBef>
              <a:buSzTx/>
              <a:buNone/>
              <a:defRPr sz="5000">
                <a:solidFill>
                  <a:srgbClr val="394951"/>
                </a:solidFill>
                <a:latin typeface="Franklin Gothic Book"/>
                <a:ea typeface="Franklin Gothic Book"/>
                <a:cs typeface="Franklin Gothic Book"/>
                <a:sym typeface="Franklin Gothic Book"/>
              </a:defRPr>
            </a:lvl1pPr>
            <a:lvl2pPr marL="1416857" indent="-1092857"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2pPr>
            <a:lvl3pPr marL="1668461" indent="-1038461"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3pPr>
            <a:lvl4pPr marL="207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4pPr>
            <a:lvl5pPr marL="243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5pPr>
          </a:lstStyle>
          <a:p>
            <a:pPr/>
            <a:r>
              <a:t>Subtitle Placeholder</a:t>
            </a:r>
          </a:p>
          <a:p>
            <a:pPr lvl="1"/>
            <a:r>
              <a:t/>
            </a:r>
          </a:p>
          <a:p>
            <a:pPr lvl="2"/>
            <a:r>
              <a:t/>
            </a:r>
          </a:p>
          <a:p>
            <a:pPr lvl="3"/>
            <a:r>
              <a:t/>
            </a:r>
          </a:p>
          <a:p>
            <a:pPr lvl="4"/>
            <a:r>
              <a:t/>
            </a:r>
          </a:p>
        </p:txBody>
      </p:sp>
      <p:sp>
        <p:nvSpPr>
          <p:cNvPr id="328" name="Text Placeholder 14"/>
          <p:cNvSpPr/>
          <p:nvPr>
            <p:ph type="body" sz="half" idx="21" hasCustomPrompt="1"/>
          </p:nvPr>
        </p:nvSpPr>
        <p:spPr>
          <a:xfrm>
            <a:off x="1104902" y="3974858"/>
            <a:ext cx="13976351" cy="7549485"/>
          </a:xfrm>
          <a:prstGeom prst="rect">
            <a:avLst/>
          </a:prstGeom>
        </p:spPr>
        <p:txBody>
          <a:bodyPr lIns="91439" tIns="91439" rIns="91439" bIns="91439" anchor="ctr"/>
          <a:lstStyle>
            <a:lvl1pPr marL="0" indent="0" defTabSz="914400">
              <a:lnSpc>
                <a:spcPts val="5400"/>
              </a:lnSpc>
              <a:spcBef>
                <a:spcPts val="1200"/>
              </a:spcBef>
              <a:buSzTx/>
              <a:buNone/>
              <a:defRPr sz="4200">
                <a:solidFill>
                  <a:srgbClr val="404040"/>
                </a:solidFill>
                <a:latin typeface="Franklin Gothic Book"/>
                <a:ea typeface="Franklin Gothic Book"/>
                <a:cs typeface="Franklin Gothic Book"/>
                <a:sym typeface="Franklin Gothic Book"/>
              </a:defRPr>
            </a:lvl1pPr>
          </a:lstStyle>
          <a:p>
            <a:pPr/>
            <a:r>
              <a:t>Genia cuptata riatio: Nulpa se percim noneque coressi mendum quut et aute latemporem la quassimus, est, voluptasimod et esto id et, cum incte voles verisim inctlet</a:t>
            </a:r>
          </a:p>
        </p:txBody>
      </p:sp>
      <p:sp>
        <p:nvSpPr>
          <p:cNvPr id="329"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jpeg"/><Relationship Id="rId3" Type="http://schemas.openxmlformats.org/officeDocument/2006/relationships/audio" Target="../media/media1.mp3"/><Relationship Id="rId4" Type="http://schemas.microsoft.com/office/2007/relationships/media" Target="../media/media1.mp3"/><Relationship Id="rId5"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26.jpeg"/><Relationship Id="rId4" Type="http://schemas.openxmlformats.org/officeDocument/2006/relationships/image" Target="../media/image1.g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png"/><Relationship Id="rId3" Type="http://schemas.openxmlformats.org/officeDocument/2006/relationships/image" Target="../media/image27.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28.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9.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image" Target="../media/image12.jpeg"/><Relationship Id="rId12" Type="http://schemas.openxmlformats.org/officeDocument/2006/relationships/image" Target="../media/image13.jpeg"/><Relationship Id="rId13" Type="http://schemas.openxmlformats.org/officeDocument/2006/relationships/image" Target="../media/image3.pn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 Id="rId17" Type="http://schemas.openxmlformats.org/officeDocument/2006/relationships/image" Target="../media/image17.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1.jpeg"/><Relationship Id="rId5"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6.png"/><Relationship Id="rId3" Type="http://schemas.openxmlformats.org/officeDocument/2006/relationships/hyperlink" Target="https://towardsdatascience.com/evolution-of-data-science-new-age-skills-for-the-modern-end-to-end-data-scientist-1ab87a8839ab"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jpe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3.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Author and Date"/>
          <p:cNvSpPr txBox="1"/>
          <p:nvPr>
            <p:ph type="body" idx="21"/>
          </p:nvPr>
        </p:nvSpPr>
        <p:spPr>
          <a:prstGeom prst="rect">
            <a:avLst/>
          </a:prstGeom>
        </p:spPr>
        <p:txBody>
          <a:bodyPr/>
          <a:lstStyle/>
          <a:p>
            <a:pPr/>
          </a:p>
        </p:txBody>
      </p:sp>
      <p:sp>
        <p:nvSpPr>
          <p:cNvPr id="339" name="CS 180 Intro to Data Science"/>
          <p:cNvSpPr txBox="1"/>
          <p:nvPr>
            <p:ph type="ctrTitle"/>
          </p:nvPr>
        </p:nvSpPr>
        <p:spPr>
          <a:prstGeom prst="rect">
            <a:avLst/>
          </a:prstGeom>
        </p:spPr>
        <p:txBody>
          <a:bodyPr/>
          <a:lstStyle/>
          <a:p>
            <a:pPr/>
            <a:r>
              <a:t>CS 180 Intro to Data Science</a:t>
            </a:r>
          </a:p>
        </p:txBody>
      </p:sp>
      <p:sp>
        <p:nvSpPr>
          <p:cNvPr id="340" name="Introduction &amp; Course Overview"/>
          <p:cNvSpPr txBox="1"/>
          <p:nvPr>
            <p:ph type="subTitle" sz="quarter" idx="1"/>
          </p:nvPr>
        </p:nvSpPr>
        <p:spPr>
          <a:prstGeom prst="rect">
            <a:avLst/>
          </a:prstGeom>
        </p:spPr>
        <p:txBody>
          <a:bodyPr/>
          <a:lstStyle/>
          <a:p>
            <a:pPr/>
            <a:r>
              <a:t>Introduction &amp; Course Overview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prstGeom prst="rect">
            <a:avLst/>
          </a:prstGeom>
        </p:spPr>
        <p:txBody>
          <a:bodyPr/>
          <a:lstStyle/>
          <a:p>
            <a:pPr/>
            <a:r>
              <a:t>Why Data Science?</a:t>
            </a:r>
          </a:p>
        </p:txBody>
      </p:sp>
      <p:sp>
        <p:nvSpPr>
          <p:cNvPr id="424" name="Slide Subtitle"/>
          <p:cNvSpPr txBox="1"/>
          <p:nvPr>
            <p:ph type="body" idx="21"/>
          </p:nvPr>
        </p:nvSpPr>
        <p:spPr>
          <a:prstGeom prst="rect">
            <a:avLst/>
          </a:prstGeom>
        </p:spPr>
        <p:txBody>
          <a:bodyPr/>
          <a:lstStyle/>
          <a:p>
            <a:pPr/>
          </a:p>
        </p:txBody>
      </p:sp>
      <p:pic>
        <p:nvPicPr>
          <p:cNvPr id="425" name="Picture 4" descr="Picture 4"/>
          <p:cNvPicPr>
            <a:picLocks noChangeAspect="1"/>
          </p:cNvPicPr>
          <p:nvPr/>
        </p:nvPicPr>
        <p:blipFill>
          <a:blip r:embed="rId3">
            <a:extLst/>
          </a:blip>
          <a:srcRect l="11557" t="16110" r="0" b="0"/>
          <a:stretch>
            <a:fillRect/>
          </a:stretch>
        </p:blipFill>
        <p:spPr>
          <a:xfrm>
            <a:off x="2468879" y="3047093"/>
            <a:ext cx="18893524" cy="1053098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lide Subtitle"/>
          <p:cNvSpPr txBox="1"/>
          <p:nvPr>
            <p:ph type="body" idx="21"/>
          </p:nvPr>
        </p:nvSpPr>
        <p:spPr>
          <a:prstGeom prst="rect">
            <a:avLst/>
          </a:prstGeom>
        </p:spPr>
        <p:txBody>
          <a:bodyPr/>
          <a:lstStyle/>
          <a:p>
            <a:pPr/>
          </a:p>
        </p:txBody>
      </p:sp>
      <p:sp>
        <p:nvSpPr>
          <p:cNvPr id="430" name="Content Placeholder 2"/>
          <p:cNvSpPr txBox="1"/>
          <p:nvPr>
            <p:ph type="body" sz="half" idx="1"/>
          </p:nvPr>
        </p:nvSpPr>
        <p:spPr>
          <a:prstGeom prst="rect">
            <a:avLst/>
          </a:prstGeom>
        </p:spPr>
        <p:txBody>
          <a:bodyPr/>
          <a:lstStyle/>
          <a:p>
            <a:pPr marL="420623" indent="-420623" defTabSz="1682453">
              <a:lnSpc>
                <a:spcPct val="120000"/>
              </a:lnSpc>
              <a:spcBef>
                <a:spcPts val="3100"/>
              </a:spcBef>
              <a:defRPr sz="3312"/>
            </a:pPr>
            <a:r>
              <a:t>The Data Science Lifecycle process</a:t>
            </a:r>
          </a:p>
          <a:p>
            <a:pPr marL="420623" indent="-420623" defTabSz="1682453">
              <a:lnSpc>
                <a:spcPct val="120000"/>
              </a:lnSpc>
              <a:spcBef>
                <a:spcPts val="3100"/>
              </a:spcBef>
              <a:defRPr sz="3312"/>
            </a:pPr>
            <a:r>
              <a:t>Using Python for data science (Numpy, Pandas, Matplotlib, Scikit-Learn, and more)</a:t>
            </a:r>
          </a:p>
          <a:p>
            <a:pPr marL="420623" indent="-420623" defTabSz="1682453">
              <a:lnSpc>
                <a:spcPct val="120000"/>
              </a:lnSpc>
              <a:spcBef>
                <a:spcPts val="3100"/>
              </a:spcBef>
              <a:defRPr sz="3312"/>
            </a:pPr>
            <a:r>
              <a:t>How to prepare data for analysis</a:t>
            </a:r>
          </a:p>
          <a:p>
            <a:pPr marL="420623" indent="-420623" defTabSz="1682453">
              <a:lnSpc>
                <a:spcPct val="120000"/>
              </a:lnSpc>
              <a:spcBef>
                <a:spcPts val="3100"/>
              </a:spcBef>
              <a:defRPr sz="3312"/>
            </a:pPr>
            <a:r>
              <a:t>How to explore data for insights</a:t>
            </a:r>
          </a:p>
          <a:p>
            <a:pPr marL="420623" indent="-420623" defTabSz="1682453">
              <a:lnSpc>
                <a:spcPct val="120000"/>
              </a:lnSpc>
              <a:spcBef>
                <a:spcPts val="3100"/>
              </a:spcBef>
              <a:defRPr sz="3312"/>
            </a:pPr>
            <a:r>
              <a:t>Data Visualization (Python and </a:t>
            </a:r>
            <a:r>
              <a:rPr strike="sngStrike"/>
              <a:t>Tableau</a:t>
            </a:r>
            <a:r>
              <a:t>)</a:t>
            </a:r>
          </a:p>
          <a:p>
            <a:pPr marL="420623" indent="-420623" defTabSz="1682453">
              <a:lnSpc>
                <a:spcPct val="120000"/>
              </a:lnSpc>
              <a:spcBef>
                <a:spcPts val="3100"/>
              </a:spcBef>
              <a:defRPr sz="3312"/>
            </a:pPr>
            <a:r>
              <a:t>Data Management (SQL)</a:t>
            </a:r>
          </a:p>
          <a:p>
            <a:pPr marL="420623" indent="-420623" defTabSz="1682453">
              <a:lnSpc>
                <a:spcPct val="120000"/>
              </a:lnSpc>
              <a:spcBef>
                <a:spcPts val="3100"/>
              </a:spcBef>
              <a:defRPr sz="3312"/>
            </a:pPr>
            <a:r>
              <a:t>Machine Learning basic algorithms</a:t>
            </a:r>
          </a:p>
          <a:p>
            <a:pPr marL="420623" indent="-420623" defTabSz="1682453">
              <a:lnSpc>
                <a:spcPct val="120000"/>
              </a:lnSpc>
              <a:spcBef>
                <a:spcPts val="3100"/>
              </a:spcBef>
              <a:defRPr sz="3312"/>
            </a:pPr>
            <a:r>
              <a:t>Use of GenAI tools for language-based problems</a:t>
            </a:r>
          </a:p>
        </p:txBody>
      </p:sp>
      <p:sp>
        <p:nvSpPr>
          <p:cNvPr id="431" name="Title 1"/>
          <p:cNvSpPr txBox="1"/>
          <p:nvPr>
            <p:ph type="title"/>
          </p:nvPr>
        </p:nvSpPr>
        <p:spPr>
          <a:prstGeom prst="rect">
            <a:avLst/>
          </a:prstGeom>
        </p:spPr>
        <p:txBody>
          <a:bodyPr/>
          <a:lstStyle>
            <a:lvl1pPr defTabSz="2316421">
              <a:defRPr spc="-161" sz="8075"/>
            </a:lvl1pPr>
          </a:lstStyle>
          <a:p>
            <a:pPr/>
            <a:r>
              <a:t>Tech stuff we’ll learn</a:t>
            </a:r>
          </a:p>
        </p:txBody>
      </p:sp>
      <p:grpSp>
        <p:nvGrpSpPr>
          <p:cNvPr id="449" name="Group 5"/>
          <p:cNvGrpSpPr/>
          <p:nvPr/>
        </p:nvGrpSpPr>
        <p:grpSpPr>
          <a:xfrm>
            <a:off x="13399991" y="2925756"/>
            <a:ext cx="19968543" cy="8470291"/>
            <a:chOff x="0" y="0"/>
            <a:chExt cx="19968542" cy="8470289"/>
          </a:xfrm>
        </p:grpSpPr>
        <p:grpSp>
          <p:nvGrpSpPr>
            <p:cNvPr id="445" name="Group 6"/>
            <p:cNvGrpSpPr/>
            <p:nvPr/>
          </p:nvGrpSpPr>
          <p:grpSpPr>
            <a:xfrm>
              <a:off x="0" y="0"/>
              <a:ext cx="19968543" cy="8470290"/>
              <a:chOff x="0" y="0"/>
              <a:chExt cx="19968542" cy="8470289"/>
            </a:xfrm>
          </p:grpSpPr>
          <p:pic>
            <p:nvPicPr>
              <p:cNvPr id="432" name="3D Model 8" descr="3D Model 8"/>
              <p:cNvPicPr>
                <a:picLocks noChangeAspect="1"/>
              </p:cNvPicPr>
              <p:nvPr/>
            </p:nvPicPr>
            <p:blipFill>
              <a:blip r:embed="rId2">
                <a:extLst/>
              </a:blip>
              <a:stretch>
                <a:fillRect/>
              </a:stretch>
            </p:blipFill>
            <p:spPr>
              <a:xfrm>
                <a:off x="11612458" y="0"/>
                <a:ext cx="8356085" cy="8470290"/>
              </a:xfrm>
              <a:prstGeom prst="rect">
                <a:avLst/>
              </a:prstGeom>
              <a:ln w="12700" cap="flat">
                <a:noFill/>
                <a:miter lim="400000"/>
              </a:ln>
              <a:effectLst/>
            </p:spPr>
          </p:pic>
          <p:sp>
            <p:nvSpPr>
              <p:cNvPr id="433" name="TextBox 9"/>
              <p:cNvSpPr/>
              <p:nvPr/>
            </p:nvSpPr>
            <p:spPr>
              <a:xfrm>
                <a:off x="3310495" y="3403"/>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2F2F2F"/>
                  </a:gs>
                  <a:gs pos="84000">
                    <a:srgbClr val="000000"/>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Define Problem</a:t>
                </a:r>
              </a:p>
            </p:txBody>
          </p:sp>
          <p:sp>
            <p:nvSpPr>
              <p:cNvPr id="434" name="TextBox 10"/>
              <p:cNvSpPr/>
              <p:nvPr/>
            </p:nvSpPr>
            <p:spPr>
              <a:xfrm>
                <a:off x="8718" y="5383450"/>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5FC3A5"/>
                  </a:gs>
                  <a:gs pos="84000">
                    <a:srgbClr val="379C7F"/>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Deploy Model</a:t>
                </a:r>
              </a:p>
            </p:txBody>
          </p:sp>
          <p:sp>
            <p:nvSpPr>
              <p:cNvPr id="435" name="TextBox 11"/>
              <p:cNvSpPr/>
              <p:nvPr/>
            </p:nvSpPr>
            <p:spPr>
              <a:xfrm>
                <a:off x="6489304" y="2204275"/>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4B93CD"/>
                  </a:gs>
                  <a:gs pos="84000">
                    <a:srgbClr val="206EA6"/>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Acquire Data</a:t>
                </a:r>
              </a:p>
            </p:txBody>
          </p:sp>
          <p:sp>
            <p:nvSpPr>
              <p:cNvPr id="436" name="TextBox 12"/>
              <p:cNvSpPr/>
              <p:nvPr/>
            </p:nvSpPr>
            <p:spPr>
              <a:xfrm>
                <a:off x="6568309" y="5376993"/>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4FD5DC"/>
                  </a:gs>
                  <a:gs pos="84000">
                    <a:srgbClr val="21ADB4"/>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Prepare Data</a:t>
                </a:r>
              </a:p>
            </p:txBody>
          </p:sp>
          <p:sp>
            <p:nvSpPr>
              <p:cNvPr id="437" name="TextBox 13"/>
              <p:cNvSpPr/>
              <p:nvPr/>
            </p:nvSpPr>
            <p:spPr>
              <a:xfrm>
                <a:off x="0" y="2114475"/>
                <a:ext cx="24822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79B0AC"/>
                  </a:gs>
                  <a:gs pos="84000">
                    <a:srgbClr val="528985"/>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Manage-Measure</a:t>
                </a:r>
              </a:p>
            </p:txBody>
          </p:sp>
          <p:sp>
            <p:nvSpPr>
              <p:cNvPr id="438" name="Arrow: Left-Right 27"/>
              <p:cNvSpPr/>
              <p:nvPr/>
            </p:nvSpPr>
            <p:spPr>
              <a:xfrm rot="2308237">
                <a:off x="5727920" y="1237173"/>
                <a:ext cx="145801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39" name="Arrow: Left-Right 28"/>
              <p:cNvSpPr/>
              <p:nvPr/>
            </p:nvSpPr>
            <p:spPr>
              <a:xfrm rot="5400000">
                <a:off x="6900522" y="4109809"/>
                <a:ext cx="1621257"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0" name="Arrow: Left-Right 29"/>
              <p:cNvSpPr/>
              <p:nvPr/>
            </p:nvSpPr>
            <p:spPr>
              <a:xfrm rot="5400000">
                <a:off x="338522" y="4033232"/>
                <a:ext cx="162126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1" name="Arrow: Left-Right 30"/>
              <p:cNvSpPr/>
              <p:nvPr/>
            </p:nvSpPr>
            <p:spPr>
              <a:xfrm rot="8799870">
                <a:off x="1789934" y="1127873"/>
                <a:ext cx="156255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2" name="TextBox 18"/>
              <p:cNvSpPr/>
              <p:nvPr/>
            </p:nvSpPr>
            <p:spPr>
              <a:xfrm>
                <a:off x="3310495" y="7336835"/>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3E8853"/>
              </a:soli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Build Model</a:t>
                </a:r>
              </a:p>
            </p:txBody>
          </p:sp>
          <p:sp>
            <p:nvSpPr>
              <p:cNvPr id="443" name="Arrow: Left-Right 1024"/>
              <p:cNvSpPr/>
              <p:nvPr/>
            </p:nvSpPr>
            <p:spPr>
              <a:xfrm rot="8294665">
                <a:off x="5260731" y="7130374"/>
                <a:ext cx="1780402"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4" name="Arrow: Left-Right 1043"/>
              <p:cNvSpPr/>
              <p:nvPr/>
            </p:nvSpPr>
            <p:spPr>
              <a:xfrm rot="2534967">
                <a:off x="1410406" y="7046854"/>
                <a:ext cx="178040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grpSp>
          <p:nvGrpSpPr>
            <p:cNvPr id="448" name="Oval 7"/>
            <p:cNvGrpSpPr/>
            <p:nvPr/>
          </p:nvGrpSpPr>
          <p:grpSpPr>
            <a:xfrm>
              <a:off x="2471662" y="2674615"/>
              <a:ext cx="3811785" cy="3733121"/>
              <a:chOff x="0" y="0"/>
              <a:chExt cx="3811783" cy="3733120"/>
            </a:xfrm>
          </p:grpSpPr>
          <p:sp>
            <p:nvSpPr>
              <p:cNvPr id="446" name="Oval"/>
              <p:cNvSpPr/>
              <p:nvPr/>
            </p:nvSpPr>
            <p:spPr>
              <a:xfrm>
                <a:off x="0" y="-1"/>
                <a:ext cx="3811784" cy="3733122"/>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7" name="Data Platform"/>
              <p:cNvSpPr/>
              <p:nvPr/>
            </p:nvSpPr>
            <p:spPr>
              <a:xfrm>
                <a:off x="671886" y="1866560"/>
                <a:ext cx="246801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b="1">
                    <a:solidFill>
                      <a:srgbClr val="FFFFFF"/>
                    </a:solidFill>
                    <a:latin typeface="Franklin Gothic Book"/>
                    <a:ea typeface="Franklin Gothic Book"/>
                    <a:cs typeface="Franklin Gothic Book"/>
                    <a:sym typeface="Franklin Gothic Book"/>
                  </a:defRPr>
                </a:lvl1pPr>
              </a:lstStyle>
              <a:p>
                <a:pPr/>
                <a:r>
                  <a:t>Data Platform</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49"/>
                                        </p:tgtEl>
                                        <p:attrNameLst>
                                          <p:attrName>style.visibility</p:attrName>
                                        </p:attrNameLst>
                                      </p:cBhvr>
                                      <p:to>
                                        <p:strVal val="visible"/>
                                      </p:to>
                                    </p:set>
                                    <p:animEffect filter="fade" transition="in">
                                      <p:cBhvr>
                                        <p:cTn id="7"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1"/>
          <p:cNvSpPr txBox="1"/>
          <p:nvPr>
            <p:ph type="title"/>
          </p:nvPr>
        </p:nvSpPr>
        <p:spPr>
          <a:prstGeom prst="rect">
            <a:avLst/>
          </a:prstGeom>
        </p:spPr>
        <p:txBody>
          <a:bodyPr/>
          <a:lstStyle/>
          <a:p>
            <a:pPr/>
            <a:r>
              <a:t>Gen AI Applications</a:t>
            </a:r>
          </a:p>
        </p:txBody>
      </p:sp>
      <p:sp>
        <p:nvSpPr>
          <p:cNvPr id="452" name="Slide Subtitle"/>
          <p:cNvSpPr txBox="1"/>
          <p:nvPr>
            <p:ph type="body" idx="21"/>
          </p:nvPr>
        </p:nvSpPr>
        <p:spPr>
          <a:prstGeom prst="rect">
            <a:avLst/>
          </a:prstGeom>
        </p:spPr>
        <p:txBody>
          <a:bodyPr/>
          <a:lstStyle/>
          <a:p>
            <a:pPr/>
          </a:p>
        </p:txBody>
      </p:sp>
      <p:pic>
        <p:nvPicPr>
          <p:cNvPr id="453" name="Picture 2" descr="Picture 2"/>
          <p:cNvPicPr>
            <a:picLocks noChangeAspect="1"/>
          </p:cNvPicPr>
          <p:nvPr/>
        </p:nvPicPr>
        <p:blipFill>
          <a:blip r:embed="rId2">
            <a:extLst/>
          </a:blip>
          <a:srcRect l="50384" t="68664" r="29935" b="0"/>
          <a:stretch>
            <a:fillRect/>
          </a:stretch>
        </p:blipFill>
        <p:spPr>
          <a:xfrm>
            <a:off x="13491675" y="9685273"/>
            <a:ext cx="3129281" cy="3987674"/>
          </a:xfrm>
          <a:prstGeom prst="rect">
            <a:avLst/>
          </a:prstGeom>
          <a:ln w="12700">
            <a:miter lim="400000"/>
          </a:ln>
        </p:spPr>
      </p:pic>
      <p:pic>
        <p:nvPicPr>
          <p:cNvPr id="454" name="Picture 4" descr="Picture 4"/>
          <p:cNvPicPr>
            <a:picLocks noChangeAspect="1"/>
          </p:cNvPicPr>
          <p:nvPr/>
        </p:nvPicPr>
        <p:blipFill>
          <a:blip r:embed="rId2">
            <a:extLst/>
          </a:blip>
          <a:srcRect l="0" t="70040" r="76837" b="4890"/>
          <a:stretch>
            <a:fillRect/>
          </a:stretch>
        </p:blipFill>
        <p:spPr>
          <a:xfrm>
            <a:off x="6734175" y="9847105"/>
            <a:ext cx="3683000" cy="3190241"/>
          </a:xfrm>
          <a:prstGeom prst="rect">
            <a:avLst/>
          </a:prstGeom>
          <a:ln w="12700">
            <a:miter lim="400000"/>
          </a:ln>
        </p:spPr>
      </p:pic>
      <p:pic>
        <p:nvPicPr>
          <p:cNvPr id="455" name="Picture 6" descr="Picture 6"/>
          <p:cNvPicPr>
            <a:picLocks noChangeAspect="1"/>
          </p:cNvPicPr>
          <p:nvPr/>
        </p:nvPicPr>
        <p:blipFill>
          <a:blip r:embed="rId2">
            <a:extLst/>
          </a:blip>
          <a:srcRect l="25463" t="70040" r="53450" b="4890"/>
          <a:stretch>
            <a:fillRect/>
          </a:stretch>
        </p:blipFill>
        <p:spPr>
          <a:xfrm>
            <a:off x="5057775" y="5618479"/>
            <a:ext cx="3352801" cy="3190241"/>
          </a:xfrm>
          <a:prstGeom prst="rect">
            <a:avLst/>
          </a:prstGeom>
          <a:ln w="12700">
            <a:miter lim="400000"/>
          </a:ln>
        </p:spPr>
      </p:pic>
      <p:pic>
        <p:nvPicPr>
          <p:cNvPr id="456" name="Picture 8" descr="Picture 8"/>
          <p:cNvPicPr>
            <a:picLocks noChangeAspect="1"/>
          </p:cNvPicPr>
          <p:nvPr/>
        </p:nvPicPr>
        <p:blipFill>
          <a:blip r:embed="rId2">
            <a:extLst/>
          </a:blip>
          <a:srcRect l="73667" t="68603" r="3611" b="2929"/>
          <a:stretch>
            <a:fillRect/>
          </a:stretch>
        </p:blipFill>
        <p:spPr>
          <a:xfrm>
            <a:off x="15642094" y="5506720"/>
            <a:ext cx="3612841" cy="3622548"/>
          </a:xfrm>
          <a:prstGeom prst="rect">
            <a:avLst/>
          </a:prstGeom>
          <a:ln w="12700">
            <a:miter lim="400000"/>
          </a:ln>
        </p:spPr>
      </p:pic>
      <p:pic>
        <p:nvPicPr>
          <p:cNvPr id="457" name="Picture 10" descr="Picture 10"/>
          <p:cNvPicPr>
            <a:picLocks noChangeAspect="1"/>
          </p:cNvPicPr>
          <p:nvPr/>
        </p:nvPicPr>
        <p:blipFill>
          <a:blip r:embed="rId2">
            <a:extLst/>
          </a:blip>
          <a:srcRect l="73668" t="3728" r="2205" b="67805"/>
          <a:stretch>
            <a:fillRect/>
          </a:stretch>
        </p:blipFill>
        <p:spPr>
          <a:xfrm>
            <a:off x="10177454" y="5998083"/>
            <a:ext cx="3836361" cy="3622549"/>
          </a:xfrm>
          <a:prstGeom prst="rect">
            <a:avLst/>
          </a:prstGeom>
          <a:ln w="12700">
            <a:miter lim="400000"/>
          </a:ln>
        </p:spPr>
      </p:pic>
      <p:pic>
        <p:nvPicPr>
          <p:cNvPr id="458" name="Picture 12" descr="Picture 12"/>
          <p:cNvPicPr>
            <a:picLocks noChangeAspect="1"/>
          </p:cNvPicPr>
          <p:nvPr/>
        </p:nvPicPr>
        <p:blipFill>
          <a:blip r:embed="rId2">
            <a:extLst/>
          </a:blip>
          <a:srcRect l="25974" t="5529" r="52812" b="68603"/>
          <a:stretch>
            <a:fillRect/>
          </a:stretch>
        </p:blipFill>
        <p:spPr>
          <a:xfrm>
            <a:off x="10177454" y="2214880"/>
            <a:ext cx="3373121" cy="3291841"/>
          </a:xfrm>
          <a:prstGeom prst="rect">
            <a:avLst/>
          </a:prstGeom>
          <a:ln w="12700">
            <a:miter lim="400000"/>
          </a:ln>
        </p:spPr>
      </p:pic>
      <p:sp>
        <p:nvSpPr>
          <p:cNvPr id="459" name="TextBox 4"/>
          <p:cNvSpPr txBox="1"/>
          <p:nvPr/>
        </p:nvSpPr>
        <p:spPr>
          <a:xfrm>
            <a:off x="3531954" y="6474936"/>
            <a:ext cx="2768602"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Video</a:t>
            </a:r>
          </a:p>
        </p:txBody>
      </p:sp>
      <p:sp>
        <p:nvSpPr>
          <p:cNvPr id="460" name="TextBox 6"/>
          <p:cNvSpPr txBox="1"/>
          <p:nvPr/>
        </p:nvSpPr>
        <p:spPr>
          <a:xfrm>
            <a:off x="16851289" y="8606392"/>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Text</a:t>
            </a:r>
          </a:p>
        </p:txBody>
      </p:sp>
      <p:sp>
        <p:nvSpPr>
          <p:cNvPr id="461" name="TextBox 7"/>
          <p:cNvSpPr txBox="1"/>
          <p:nvPr/>
        </p:nvSpPr>
        <p:spPr>
          <a:xfrm>
            <a:off x="13760915" y="3491468"/>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Code</a:t>
            </a:r>
          </a:p>
        </p:txBody>
      </p:sp>
      <p:sp>
        <p:nvSpPr>
          <p:cNvPr id="462" name="TextBox 8"/>
          <p:cNvSpPr txBox="1"/>
          <p:nvPr/>
        </p:nvSpPr>
        <p:spPr>
          <a:xfrm>
            <a:off x="5454014" y="10703562"/>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Image</a:t>
            </a:r>
          </a:p>
        </p:txBody>
      </p:sp>
      <p:sp>
        <p:nvSpPr>
          <p:cNvPr id="463" name="TextBox 9"/>
          <p:cNvSpPr txBox="1"/>
          <p:nvPr/>
        </p:nvSpPr>
        <p:spPr>
          <a:xfrm>
            <a:off x="16726534" y="11309777"/>
            <a:ext cx="2768601"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Audio/Music</a:t>
            </a:r>
          </a:p>
        </p:txBody>
      </p:sp>
      <p:pic>
        <p:nvPicPr>
          <p:cNvPr id="464" name="First Day at BYU.mp3" descr="First Day at BYU.mp3"/>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80775" y="11663235"/>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000" fill="hold"/>
                                        <p:tgtEl>
                                          <p:spTgt spid="4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46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itle 5"/>
          <p:cNvSpPr txBox="1"/>
          <p:nvPr>
            <p:ph type="title"/>
          </p:nvPr>
        </p:nvSpPr>
        <p:spPr>
          <a:prstGeom prst="rect">
            <a:avLst/>
          </a:prstGeom>
        </p:spPr>
        <p:txBody>
          <a:bodyPr/>
          <a:lstStyle/>
          <a:p>
            <a:pPr/>
            <a:r>
              <a:t>We will cover a Lot this Semester!</a:t>
            </a:r>
          </a:p>
        </p:txBody>
      </p:sp>
      <p:pic>
        <p:nvPicPr>
          <p:cNvPr id="467" name="pasted-movie.png" descr="pasted-movie.png"/>
          <p:cNvPicPr>
            <a:picLocks noChangeAspect="1"/>
          </p:cNvPicPr>
          <p:nvPr/>
        </p:nvPicPr>
        <p:blipFill>
          <a:blip r:embed="rId2">
            <a:extLst/>
          </a:blip>
          <a:stretch>
            <a:fillRect/>
          </a:stretch>
        </p:blipFill>
        <p:spPr>
          <a:xfrm>
            <a:off x="3684951" y="2279833"/>
            <a:ext cx="17427326" cy="1138422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itle 1"/>
          <p:cNvSpPr txBox="1"/>
          <p:nvPr>
            <p:ph type="title"/>
          </p:nvPr>
        </p:nvSpPr>
        <p:spPr>
          <a:prstGeom prst="rect">
            <a:avLst/>
          </a:prstGeom>
        </p:spPr>
        <p:txBody>
          <a:bodyPr/>
          <a:lstStyle/>
          <a:p>
            <a:pPr/>
            <a:r>
              <a:t>Course Goals</a:t>
            </a:r>
          </a:p>
        </p:txBody>
      </p:sp>
      <p:sp>
        <p:nvSpPr>
          <p:cNvPr id="470" name="Slide Subtitle"/>
          <p:cNvSpPr txBox="1"/>
          <p:nvPr>
            <p:ph type="body" idx="21"/>
          </p:nvPr>
        </p:nvSpPr>
        <p:spPr>
          <a:prstGeom prst="rect">
            <a:avLst/>
          </a:prstGeom>
        </p:spPr>
        <p:txBody>
          <a:bodyPr/>
          <a:lstStyle/>
          <a:p>
            <a:pPr/>
          </a:p>
        </p:txBody>
      </p:sp>
      <p:sp>
        <p:nvSpPr>
          <p:cNvPr id="471" name="Content Placeholder 2"/>
          <p:cNvSpPr txBox="1"/>
          <p:nvPr>
            <p:ph type="body" idx="1"/>
          </p:nvPr>
        </p:nvSpPr>
        <p:spPr>
          <a:prstGeom prst="rect">
            <a:avLst/>
          </a:prstGeom>
        </p:spPr>
        <p:txBody>
          <a:bodyPr/>
          <a:lstStyle/>
          <a:p>
            <a:pPr lvl="1" marL="1013928" indent="-507960" defTabSz="2023821">
              <a:lnSpc>
                <a:spcPct val="100000"/>
              </a:lnSpc>
              <a:spcBef>
                <a:spcPts val="1100"/>
              </a:spcBef>
              <a:defRPr sz="4648"/>
            </a:pPr>
            <a:r>
              <a:t>Learn new data science and AI tools quickly in a fast-changing technical world</a:t>
            </a:r>
          </a:p>
          <a:p>
            <a:pPr lvl="1" marL="1013928" indent="-507960" defTabSz="2023821">
              <a:lnSpc>
                <a:spcPct val="100000"/>
              </a:lnSpc>
              <a:spcBef>
                <a:spcPts val="1100"/>
              </a:spcBef>
              <a:defRPr sz="4648"/>
            </a:pPr>
            <a:r>
              <a:t>Use data, machine learning, and AI to extract real insight from messy, real-world data</a:t>
            </a:r>
          </a:p>
          <a:p>
            <a:pPr lvl="1" marL="1013928" indent="-507960" defTabSz="2023821">
              <a:lnSpc>
                <a:spcPct val="100000"/>
              </a:lnSpc>
              <a:spcBef>
                <a:spcPts val="1100"/>
              </a:spcBef>
              <a:defRPr sz="4648"/>
            </a:pPr>
            <a:r>
              <a:t>Work effectively with AI systems, knowing when to trust them—and when not to</a:t>
            </a:r>
          </a:p>
          <a:p>
            <a:pPr lvl="1" marL="1013928" indent="-507960" defTabSz="2023821">
              <a:lnSpc>
                <a:spcPct val="100000"/>
              </a:lnSpc>
              <a:spcBef>
                <a:spcPts val="1100"/>
              </a:spcBef>
              <a:defRPr sz="4648"/>
            </a:pPr>
            <a:r>
              <a:t>Communicate insights clearly through visualization, dashboards, and data storytelling</a:t>
            </a:r>
          </a:p>
          <a:p>
            <a:pPr lvl="1" marL="1013928" indent="-507960" defTabSz="2023821">
              <a:lnSpc>
                <a:spcPct val="100000"/>
              </a:lnSpc>
              <a:spcBef>
                <a:spcPts val="1100"/>
              </a:spcBef>
              <a:defRPr sz="4648"/>
            </a:pPr>
            <a:r>
              <a:t>Think critically about results, assumptions, bias, and uncertainty</a:t>
            </a:r>
          </a:p>
          <a:p>
            <a:pPr lvl="1" marL="1013928" indent="-507960" defTabSz="2023821">
              <a:lnSpc>
                <a:spcPct val="100000"/>
              </a:lnSpc>
              <a:spcBef>
                <a:spcPts val="1100"/>
              </a:spcBef>
              <a:defRPr b="1" sz="4648"/>
            </a:pPr>
            <a:r>
              <a:t>DO GOOD THINGS…Apply data science and AI for real-world impact and social good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itle 1"/>
          <p:cNvSpPr txBox="1"/>
          <p:nvPr>
            <p:ph type="title"/>
          </p:nvPr>
        </p:nvSpPr>
        <p:spPr>
          <a:prstGeom prst="rect">
            <a:avLst/>
          </a:prstGeom>
        </p:spPr>
        <p:txBody>
          <a:bodyPr/>
          <a:lstStyle/>
          <a:p>
            <a:pPr/>
            <a:r>
              <a:t>We are a Learning Community</a:t>
            </a:r>
          </a:p>
        </p:txBody>
      </p:sp>
      <p:sp>
        <p:nvSpPr>
          <p:cNvPr id="474" name="Slide Subtitle"/>
          <p:cNvSpPr txBox="1"/>
          <p:nvPr>
            <p:ph type="body" idx="21"/>
          </p:nvPr>
        </p:nvSpPr>
        <p:spPr>
          <a:prstGeom prst="rect">
            <a:avLst/>
          </a:prstGeom>
        </p:spPr>
        <p:txBody>
          <a:bodyPr/>
          <a:lstStyle/>
          <a:p>
            <a:pPr/>
          </a:p>
        </p:txBody>
      </p:sp>
      <p:sp>
        <p:nvSpPr>
          <p:cNvPr id="475" name="Content Placeholder 2"/>
          <p:cNvSpPr txBox="1"/>
          <p:nvPr>
            <p:ph type="body" idx="1"/>
          </p:nvPr>
        </p:nvSpPr>
        <p:spPr>
          <a:prstGeom prst="rect">
            <a:avLst/>
          </a:prstGeom>
        </p:spPr>
        <p:txBody>
          <a:bodyPr/>
          <a:lstStyle/>
          <a:p>
            <a:pPr marL="0" indent="0" defTabSz="1779987">
              <a:spcBef>
                <a:spcPts val="800"/>
              </a:spcBef>
              <a:buSzTx/>
              <a:buNone/>
              <a:defRPr b="1" sz="3504"/>
            </a:pPr>
            <a:r>
              <a:t>What this means</a:t>
            </a:r>
          </a:p>
          <a:p>
            <a:pPr lvl="1" marL="891768" indent="-446760" defTabSz="1779987">
              <a:spcBef>
                <a:spcPts val="800"/>
              </a:spcBef>
              <a:defRPr sz="3504"/>
            </a:pPr>
            <a:r>
              <a:t>We learn faster and deeper together than alone</a:t>
            </a:r>
          </a:p>
          <a:p>
            <a:pPr lvl="1" marL="891768" indent="-446760" defTabSz="1779987">
              <a:spcBef>
                <a:spcPts val="800"/>
              </a:spcBef>
              <a:defRPr sz="3504"/>
            </a:pPr>
            <a:r>
              <a:t>Everyone contributes: questions, ideas, mistakes, and insights</a:t>
            </a:r>
            <a:br/>
          </a:p>
          <a:p>
            <a:pPr marL="0" indent="0" defTabSz="1779987">
              <a:spcBef>
                <a:spcPts val="800"/>
              </a:spcBef>
              <a:buSzTx/>
              <a:buNone/>
              <a:defRPr b="1" sz="3504"/>
            </a:pPr>
            <a:r>
              <a:t>How we do it</a:t>
            </a:r>
          </a:p>
          <a:p>
            <a:pPr lvl="1" marL="891768" indent="-446760" defTabSz="1779987">
              <a:spcBef>
                <a:spcPts val="800"/>
              </a:spcBef>
              <a:defRPr sz="3504"/>
            </a:pPr>
            <a:r>
              <a:t>Say your name for the first few classes at least</a:t>
            </a:r>
          </a:p>
          <a:p>
            <a:pPr lvl="1" marL="891768" indent="-446760" defTabSz="1779987">
              <a:spcBef>
                <a:spcPts val="800"/>
              </a:spcBef>
              <a:defRPr sz="3504"/>
            </a:pPr>
            <a:r>
              <a:t>Introduce yourself to the people around you—every class</a:t>
            </a:r>
          </a:p>
          <a:p>
            <a:pPr lvl="1" marL="891768" indent="-446760" defTabSz="1779987">
              <a:spcBef>
                <a:spcPts val="800"/>
              </a:spcBef>
              <a:defRPr sz="3504"/>
            </a:pPr>
            <a:r>
              <a:t>Talk, compare approaches, challenge ideas, help each other think</a:t>
            </a:r>
            <a:br/>
          </a:p>
          <a:p>
            <a:pPr marL="0" indent="0" defTabSz="1779987">
              <a:spcBef>
                <a:spcPts val="800"/>
              </a:spcBef>
              <a:buSzTx/>
              <a:buNone/>
              <a:defRPr b="1" sz="3504"/>
            </a:pPr>
            <a:r>
              <a:t>Why it matters</a:t>
            </a:r>
          </a:p>
          <a:p>
            <a:pPr lvl="1" marL="891768" indent="-446760" defTabSz="1779987">
              <a:spcBef>
                <a:spcPts val="800"/>
              </a:spcBef>
              <a:defRPr sz="3504"/>
            </a:pPr>
            <a:r>
              <a:t>Better understanding and performance</a:t>
            </a:r>
          </a:p>
          <a:p>
            <a:pPr lvl="1" marL="891768" indent="-446760" defTabSz="1779987">
              <a:spcBef>
                <a:spcPts val="800"/>
              </a:spcBef>
              <a:defRPr sz="3504"/>
            </a:pPr>
            <a:r>
              <a:t>Stronger professional and social connections</a:t>
            </a:r>
          </a:p>
          <a:p>
            <a:pPr lvl="1" marL="891768" indent="-446760" defTabSz="1779987">
              <a:spcBef>
                <a:spcPts val="800"/>
              </a:spcBef>
              <a:defRPr sz="3504"/>
            </a:pPr>
            <a:r>
              <a:t>A real sense of belonging</a:t>
            </a:r>
          </a:p>
          <a:p>
            <a:pPr lvl="1" marL="891768" indent="-446760" defTabSz="1779987">
              <a:spcBef>
                <a:spcPts val="800"/>
              </a:spcBef>
              <a:defRPr sz="3504"/>
            </a:pPr>
            <a:r>
              <a:t>And honestly… it’s more fun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75">
                                            <p:bg/>
                                          </p:spTgt>
                                        </p:tgtEl>
                                        <p:attrNameLst>
                                          <p:attrName>style.visibility</p:attrName>
                                        </p:attrNameLst>
                                      </p:cBhvr>
                                      <p:to>
                                        <p:strVal val="visible"/>
                                      </p:to>
                                    </p:set>
                                    <p:animEffect filter="fade" transition="in">
                                      <p:cBhvr>
                                        <p:cTn id="7" dur="500"/>
                                        <p:tgtEl>
                                          <p:spTgt spid="47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75">
                                            <p:txEl>
                                              <p:pRg st="0" end="0"/>
                                            </p:txEl>
                                          </p:spTgt>
                                        </p:tgtEl>
                                        <p:attrNameLst>
                                          <p:attrName>style.visibility</p:attrName>
                                        </p:attrNameLst>
                                      </p:cBhvr>
                                      <p:to>
                                        <p:strVal val="visible"/>
                                      </p:to>
                                    </p:set>
                                    <p:animEffect filter="fade" transition="in">
                                      <p:cBhvr>
                                        <p:cTn id="10" dur="500"/>
                                        <p:tgtEl>
                                          <p:spTgt spid="475">
                                            <p:txEl>
                                              <p:pRg st="0" end="0"/>
                                            </p:txEl>
                                          </p:spTgt>
                                        </p:tgtEl>
                                      </p:cBhvr>
                                    </p:animEffect>
                                  </p:childTnLst>
                                </p:cTn>
                              </p:par>
                              <p:par>
                                <p:cTn id="11" presetClass="entr" nodeType="withEffect" presetSubtype="0" presetID="10" grpId="1" fill="hold">
                                  <p:stCondLst>
                                    <p:cond delay="0"/>
                                  </p:stCondLst>
                                  <p:iterate type="el" backwards="0">
                                    <p:tmAbs val="0"/>
                                  </p:iterate>
                                  <p:childTnLst>
                                    <p:set>
                                      <p:cBhvr>
                                        <p:cTn id="12" fill="hold"/>
                                        <p:tgtEl>
                                          <p:spTgt spid="475">
                                            <p:txEl>
                                              <p:pRg st="1" end="1"/>
                                            </p:txEl>
                                          </p:spTgt>
                                        </p:tgtEl>
                                        <p:attrNameLst>
                                          <p:attrName>style.visibility</p:attrName>
                                        </p:attrNameLst>
                                      </p:cBhvr>
                                      <p:to>
                                        <p:strVal val="visible"/>
                                      </p:to>
                                    </p:set>
                                    <p:animEffect filter="fade" transition="in">
                                      <p:cBhvr>
                                        <p:cTn id="13" dur="500"/>
                                        <p:tgtEl>
                                          <p:spTgt spid="475">
                                            <p:txEl>
                                              <p:pRg st="1" end="1"/>
                                            </p:txEl>
                                          </p:spTgt>
                                        </p:tgtEl>
                                      </p:cBhvr>
                                    </p:animEffect>
                                  </p:childTnLst>
                                </p:cTn>
                              </p:par>
                              <p:par>
                                <p:cTn id="14" presetClass="entr" nodeType="withEffect" presetSubtype="0" presetID="10" grpId="1" fill="hold">
                                  <p:stCondLst>
                                    <p:cond delay="0"/>
                                  </p:stCondLst>
                                  <p:iterate type="el" backwards="0">
                                    <p:tmAbs val="0"/>
                                  </p:iterate>
                                  <p:childTnLst>
                                    <p:set>
                                      <p:cBhvr>
                                        <p:cTn id="15" fill="hold"/>
                                        <p:tgtEl>
                                          <p:spTgt spid="475">
                                            <p:txEl>
                                              <p:pRg st="2" end="2"/>
                                            </p:txEl>
                                          </p:spTgt>
                                        </p:tgtEl>
                                        <p:attrNameLst>
                                          <p:attrName>style.visibility</p:attrName>
                                        </p:attrNameLst>
                                      </p:cBhvr>
                                      <p:to>
                                        <p:strVal val="visible"/>
                                      </p:to>
                                    </p:set>
                                    <p:animEffect filter="fade" transition="in">
                                      <p:cBhvr>
                                        <p:cTn id="16" dur="500"/>
                                        <p:tgtEl>
                                          <p:spTgt spid="47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1" fill="hold">
                                  <p:stCondLst>
                                    <p:cond delay="0"/>
                                  </p:stCondLst>
                                  <p:iterate type="el" backwards="0">
                                    <p:tmAbs val="0"/>
                                  </p:iterate>
                                  <p:childTnLst>
                                    <p:set>
                                      <p:cBhvr>
                                        <p:cTn id="20" fill="hold"/>
                                        <p:tgtEl>
                                          <p:spTgt spid="475">
                                            <p:txEl>
                                              <p:pRg st="3" end="3"/>
                                            </p:txEl>
                                          </p:spTgt>
                                        </p:tgtEl>
                                        <p:attrNameLst>
                                          <p:attrName>style.visibility</p:attrName>
                                        </p:attrNameLst>
                                      </p:cBhvr>
                                      <p:to>
                                        <p:strVal val="visible"/>
                                      </p:to>
                                    </p:set>
                                    <p:animEffect filter="fade" transition="in">
                                      <p:cBhvr>
                                        <p:cTn id="21" dur="500"/>
                                        <p:tgtEl>
                                          <p:spTgt spid="475">
                                            <p:txEl>
                                              <p:pRg st="3" end="3"/>
                                            </p:txEl>
                                          </p:spTgt>
                                        </p:tgtEl>
                                      </p:cBhvr>
                                    </p:animEffect>
                                  </p:childTnLst>
                                </p:cTn>
                              </p:par>
                              <p:par>
                                <p:cTn id="22" presetClass="entr" nodeType="withEffect" presetSubtype="0" presetID="10" grpId="1" fill="hold">
                                  <p:stCondLst>
                                    <p:cond delay="0"/>
                                  </p:stCondLst>
                                  <p:iterate type="el" backwards="0">
                                    <p:tmAbs val="0"/>
                                  </p:iterate>
                                  <p:childTnLst>
                                    <p:set>
                                      <p:cBhvr>
                                        <p:cTn id="23" fill="hold"/>
                                        <p:tgtEl>
                                          <p:spTgt spid="475">
                                            <p:txEl>
                                              <p:pRg st="4" end="4"/>
                                            </p:txEl>
                                          </p:spTgt>
                                        </p:tgtEl>
                                        <p:attrNameLst>
                                          <p:attrName>style.visibility</p:attrName>
                                        </p:attrNameLst>
                                      </p:cBhvr>
                                      <p:to>
                                        <p:strVal val="visible"/>
                                      </p:to>
                                    </p:set>
                                    <p:animEffect filter="fade" transition="in">
                                      <p:cBhvr>
                                        <p:cTn id="24" dur="500"/>
                                        <p:tgtEl>
                                          <p:spTgt spid="475">
                                            <p:txEl>
                                              <p:pRg st="4" end="4"/>
                                            </p:txEl>
                                          </p:spTgt>
                                        </p:tgtEl>
                                      </p:cBhvr>
                                    </p:animEffect>
                                  </p:childTnLst>
                                </p:cTn>
                              </p:par>
                              <p:par>
                                <p:cTn id="25" presetClass="entr" nodeType="withEffect" presetSubtype="0" presetID="10" grpId="1" fill="hold">
                                  <p:stCondLst>
                                    <p:cond delay="0"/>
                                  </p:stCondLst>
                                  <p:iterate type="el" backwards="0">
                                    <p:tmAbs val="0"/>
                                  </p:iterate>
                                  <p:childTnLst>
                                    <p:set>
                                      <p:cBhvr>
                                        <p:cTn id="26" fill="hold"/>
                                        <p:tgtEl>
                                          <p:spTgt spid="475">
                                            <p:txEl>
                                              <p:pRg st="5" end="5"/>
                                            </p:txEl>
                                          </p:spTgt>
                                        </p:tgtEl>
                                        <p:attrNameLst>
                                          <p:attrName>style.visibility</p:attrName>
                                        </p:attrNameLst>
                                      </p:cBhvr>
                                      <p:to>
                                        <p:strVal val="visible"/>
                                      </p:to>
                                    </p:set>
                                    <p:animEffect filter="fade" transition="in">
                                      <p:cBhvr>
                                        <p:cTn id="27" dur="500"/>
                                        <p:tgtEl>
                                          <p:spTgt spid="475">
                                            <p:txEl>
                                              <p:pRg st="5" end="5"/>
                                            </p:txEl>
                                          </p:spTgt>
                                        </p:tgtEl>
                                      </p:cBhvr>
                                    </p:animEffect>
                                  </p:childTnLst>
                                </p:cTn>
                              </p:par>
                              <p:par>
                                <p:cTn id="28" presetClass="entr" nodeType="withEffect" presetSubtype="0" presetID="10" grpId="1" fill="hold">
                                  <p:stCondLst>
                                    <p:cond delay="0"/>
                                  </p:stCondLst>
                                  <p:iterate type="el" backwards="0">
                                    <p:tmAbs val="0"/>
                                  </p:iterate>
                                  <p:childTnLst>
                                    <p:set>
                                      <p:cBhvr>
                                        <p:cTn id="29" fill="hold"/>
                                        <p:tgtEl>
                                          <p:spTgt spid="475">
                                            <p:txEl>
                                              <p:pRg st="6" end="6"/>
                                            </p:txEl>
                                          </p:spTgt>
                                        </p:tgtEl>
                                        <p:attrNameLst>
                                          <p:attrName>style.visibility</p:attrName>
                                        </p:attrNameLst>
                                      </p:cBhvr>
                                      <p:to>
                                        <p:strVal val="visible"/>
                                      </p:to>
                                    </p:set>
                                    <p:animEffect filter="fade" transition="in">
                                      <p:cBhvr>
                                        <p:cTn id="30" dur="500"/>
                                        <p:tgtEl>
                                          <p:spTgt spid="47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475">
                                            <p:txEl>
                                              <p:pRg st="7" end="7"/>
                                            </p:txEl>
                                          </p:spTgt>
                                        </p:tgtEl>
                                        <p:attrNameLst>
                                          <p:attrName>style.visibility</p:attrName>
                                        </p:attrNameLst>
                                      </p:cBhvr>
                                      <p:to>
                                        <p:strVal val="visible"/>
                                      </p:to>
                                    </p:set>
                                    <p:animEffect filter="fade" transition="in">
                                      <p:cBhvr>
                                        <p:cTn id="35" dur="500"/>
                                        <p:tgtEl>
                                          <p:spTgt spid="475">
                                            <p:txEl>
                                              <p:pRg st="7" end="7"/>
                                            </p:txEl>
                                          </p:spTgt>
                                        </p:tgtEl>
                                      </p:cBhvr>
                                    </p:animEffect>
                                  </p:childTnLst>
                                </p:cTn>
                              </p:par>
                              <p:par>
                                <p:cTn id="36" presetClass="entr" nodeType="withEffect" presetSubtype="0" presetID="10" grpId="1" fill="hold">
                                  <p:stCondLst>
                                    <p:cond delay="0"/>
                                  </p:stCondLst>
                                  <p:iterate type="el" backwards="0">
                                    <p:tmAbs val="0"/>
                                  </p:iterate>
                                  <p:childTnLst>
                                    <p:set>
                                      <p:cBhvr>
                                        <p:cTn id="37" fill="hold"/>
                                        <p:tgtEl>
                                          <p:spTgt spid="475">
                                            <p:txEl>
                                              <p:pRg st="8" end="8"/>
                                            </p:txEl>
                                          </p:spTgt>
                                        </p:tgtEl>
                                        <p:attrNameLst>
                                          <p:attrName>style.visibility</p:attrName>
                                        </p:attrNameLst>
                                      </p:cBhvr>
                                      <p:to>
                                        <p:strVal val="visible"/>
                                      </p:to>
                                    </p:set>
                                    <p:animEffect filter="fade" transition="in">
                                      <p:cBhvr>
                                        <p:cTn id="38" dur="500"/>
                                        <p:tgtEl>
                                          <p:spTgt spid="475">
                                            <p:txEl>
                                              <p:pRg st="8" end="8"/>
                                            </p:txEl>
                                          </p:spTgt>
                                        </p:tgtEl>
                                      </p:cBhvr>
                                    </p:animEffect>
                                  </p:childTnLst>
                                </p:cTn>
                              </p:par>
                              <p:par>
                                <p:cTn id="39" presetClass="entr" nodeType="withEffect" presetSubtype="0" presetID="10" grpId="1" fill="hold">
                                  <p:stCondLst>
                                    <p:cond delay="0"/>
                                  </p:stCondLst>
                                  <p:iterate type="el" backwards="0">
                                    <p:tmAbs val="0"/>
                                  </p:iterate>
                                  <p:childTnLst>
                                    <p:set>
                                      <p:cBhvr>
                                        <p:cTn id="40" fill="hold"/>
                                        <p:tgtEl>
                                          <p:spTgt spid="475">
                                            <p:txEl>
                                              <p:pRg st="9" end="9"/>
                                            </p:txEl>
                                          </p:spTgt>
                                        </p:tgtEl>
                                        <p:attrNameLst>
                                          <p:attrName>style.visibility</p:attrName>
                                        </p:attrNameLst>
                                      </p:cBhvr>
                                      <p:to>
                                        <p:strVal val="visible"/>
                                      </p:to>
                                    </p:set>
                                    <p:animEffect filter="fade" transition="in">
                                      <p:cBhvr>
                                        <p:cTn id="41" dur="500"/>
                                        <p:tgtEl>
                                          <p:spTgt spid="475">
                                            <p:txEl>
                                              <p:pRg st="9" end="9"/>
                                            </p:txEl>
                                          </p:spTgt>
                                        </p:tgtEl>
                                      </p:cBhvr>
                                    </p:animEffect>
                                  </p:childTnLst>
                                </p:cTn>
                              </p:par>
                              <p:par>
                                <p:cTn id="42" presetClass="entr" nodeType="withEffect" presetSubtype="0" presetID="10" grpId="1" fill="hold">
                                  <p:stCondLst>
                                    <p:cond delay="0"/>
                                  </p:stCondLst>
                                  <p:iterate type="el" backwards="0">
                                    <p:tmAbs val="0"/>
                                  </p:iterate>
                                  <p:childTnLst>
                                    <p:set>
                                      <p:cBhvr>
                                        <p:cTn id="43" fill="hold"/>
                                        <p:tgtEl>
                                          <p:spTgt spid="475">
                                            <p:txEl>
                                              <p:pRg st="10" end="10"/>
                                            </p:txEl>
                                          </p:spTgt>
                                        </p:tgtEl>
                                        <p:attrNameLst>
                                          <p:attrName>style.visibility</p:attrName>
                                        </p:attrNameLst>
                                      </p:cBhvr>
                                      <p:to>
                                        <p:strVal val="visible"/>
                                      </p:to>
                                    </p:set>
                                    <p:animEffect filter="fade" transition="in">
                                      <p:cBhvr>
                                        <p:cTn id="44" dur="500"/>
                                        <p:tgtEl>
                                          <p:spTgt spid="475">
                                            <p:txEl>
                                              <p:pRg st="10" end="10"/>
                                            </p:txEl>
                                          </p:spTgt>
                                        </p:tgtEl>
                                      </p:cBhvr>
                                    </p:animEffect>
                                  </p:childTnLst>
                                </p:cTn>
                              </p:par>
                              <p:par>
                                <p:cTn id="45" presetClass="entr" nodeType="withEffect" presetSubtype="0" presetID="10" grpId="1" fill="hold">
                                  <p:stCondLst>
                                    <p:cond delay="0"/>
                                  </p:stCondLst>
                                  <p:iterate type="el" backwards="0">
                                    <p:tmAbs val="0"/>
                                  </p:iterate>
                                  <p:childTnLst>
                                    <p:set>
                                      <p:cBhvr>
                                        <p:cTn id="46" fill="hold"/>
                                        <p:tgtEl>
                                          <p:spTgt spid="475">
                                            <p:txEl>
                                              <p:pRg st="11" end="11"/>
                                            </p:txEl>
                                          </p:spTgt>
                                        </p:tgtEl>
                                        <p:attrNameLst>
                                          <p:attrName>style.visibility</p:attrName>
                                        </p:attrNameLst>
                                      </p:cBhvr>
                                      <p:to>
                                        <p:strVal val="visible"/>
                                      </p:to>
                                    </p:set>
                                    <p:animEffect filter="fade" transition="in">
                                      <p:cBhvr>
                                        <p:cTn id="47" dur="500"/>
                                        <p:tgtEl>
                                          <p:spTgt spid="475">
                                            <p:txEl>
                                              <p:pRg st="11" end="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itle 1"/>
          <p:cNvSpPr txBox="1"/>
          <p:nvPr>
            <p:ph type="title"/>
          </p:nvPr>
        </p:nvSpPr>
        <p:spPr>
          <a:prstGeom prst="rect">
            <a:avLst/>
          </a:prstGeom>
        </p:spPr>
        <p:txBody>
          <a:bodyPr/>
          <a:lstStyle/>
          <a:p>
            <a:pPr/>
            <a:r>
              <a:t>AI “Policy”</a:t>
            </a:r>
          </a:p>
        </p:txBody>
      </p:sp>
      <p:sp>
        <p:nvSpPr>
          <p:cNvPr id="478" name="Slide Subtitle"/>
          <p:cNvSpPr txBox="1"/>
          <p:nvPr>
            <p:ph type="body" idx="21"/>
          </p:nvPr>
        </p:nvSpPr>
        <p:spPr>
          <a:prstGeom prst="rect">
            <a:avLst/>
          </a:prstGeom>
        </p:spPr>
        <p:txBody>
          <a:bodyPr/>
          <a:lstStyle/>
          <a:p>
            <a:pPr/>
          </a:p>
        </p:txBody>
      </p:sp>
      <p:sp>
        <p:nvSpPr>
          <p:cNvPr id="479" name="Content Placeholder 2"/>
          <p:cNvSpPr txBox="1"/>
          <p:nvPr>
            <p:ph type="body" idx="1"/>
          </p:nvPr>
        </p:nvSpPr>
        <p:spPr>
          <a:prstGeom prst="rect">
            <a:avLst/>
          </a:prstGeom>
        </p:spPr>
        <p:txBody>
          <a:bodyPr/>
          <a:lstStyle/>
          <a:p>
            <a:pPr marL="0" indent="0">
              <a:spcBef>
                <a:spcPts val="800"/>
              </a:spcBef>
              <a:buSzTx/>
              <a:buNone/>
              <a:defRPr b="1" sz="3600"/>
            </a:pPr>
            <a:r>
              <a:t>Generative AI in This Course</a:t>
            </a:r>
          </a:p>
          <a:p>
            <a:pPr lvl="1" marL="1221600" indent="-612000">
              <a:spcBef>
                <a:spcPts val="800"/>
              </a:spcBef>
              <a:defRPr sz="3600"/>
            </a:pPr>
            <a:r>
              <a:t>GenAI tools can be powerful learning assistants</a:t>
            </a:r>
          </a:p>
          <a:p>
            <a:pPr lvl="1" marL="1221600" indent="-612000">
              <a:spcBef>
                <a:spcPts val="800"/>
              </a:spcBef>
              <a:defRPr sz="3600"/>
            </a:pPr>
            <a:r>
              <a:t>Misuse turns them into a crutch and weakens understanding</a:t>
            </a:r>
          </a:p>
          <a:p>
            <a:pPr lvl="1" marL="1221600" indent="-612000">
              <a:spcBef>
                <a:spcPts val="800"/>
              </a:spcBef>
              <a:defRPr sz="3600"/>
            </a:pPr>
            <a:r>
              <a:t>Our goal is deep skills, not just correct answers</a:t>
            </a:r>
            <a:br/>
          </a:p>
          <a:p>
            <a:pPr marL="0" indent="0">
              <a:spcBef>
                <a:spcPts val="800"/>
              </a:spcBef>
              <a:buSzTx/>
              <a:buNone/>
              <a:defRPr sz="3600"/>
            </a:pPr>
            <a:r>
              <a:rPr b="1"/>
              <a:t>Use AI to: </a:t>
            </a:r>
            <a:r>
              <a:t>clarify concepts, look up syntax, understand examples</a:t>
            </a:r>
          </a:p>
          <a:p>
            <a:pPr marL="0" indent="0">
              <a:spcBef>
                <a:spcPts val="800"/>
              </a:spcBef>
              <a:buSzTx/>
              <a:buNone/>
              <a:defRPr sz="3600"/>
            </a:pPr>
            <a:r>
              <a:rPr b="1"/>
              <a:t>Don’t use AI to:</a:t>
            </a:r>
            <a:r>
              <a:t> solve assignments end-to-end or replace your thinking</a:t>
            </a:r>
            <a:br/>
          </a:p>
          <a:p>
            <a:pPr marL="0" indent="0">
              <a:spcBef>
                <a:spcPts val="800"/>
              </a:spcBef>
              <a:buSzTx/>
              <a:buNone/>
              <a:defRPr sz="3600"/>
            </a:pPr>
            <a:r>
              <a:rPr b="1"/>
              <a:t>We trust you to follow this policy.</a:t>
            </a:r>
            <a:r>
              <a:t> We won’t actively police AI use—but if misuse is obvious, we’ll address it.</a:t>
            </a:r>
            <a:br/>
          </a:p>
          <a:p>
            <a:pPr marL="0" indent="0">
              <a:spcBef>
                <a:spcPts val="800"/>
              </a:spcBef>
              <a:buSzTx/>
              <a:buNone/>
              <a:defRPr b="1" sz="3600"/>
            </a:pPr>
            <a:r>
              <a:t>Some parts of the midterm and final will be AI-free by design.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79">
                                            <p:bg/>
                                          </p:spTgt>
                                        </p:tgtEl>
                                        <p:attrNameLst>
                                          <p:attrName>style.visibility</p:attrName>
                                        </p:attrNameLst>
                                      </p:cBhvr>
                                      <p:to>
                                        <p:strVal val="visible"/>
                                      </p:to>
                                    </p:set>
                                    <p:animEffect filter="fade" transition="in">
                                      <p:cBhvr>
                                        <p:cTn id="7" dur="500"/>
                                        <p:tgtEl>
                                          <p:spTgt spid="47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79">
                                            <p:txEl>
                                              <p:pRg st="0" end="0"/>
                                            </p:txEl>
                                          </p:spTgt>
                                        </p:tgtEl>
                                        <p:attrNameLst>
                                          <p:attrName>style.visibility</p:attrName>
                                        </p:attrNameLst>
                                      </p:cBhvr>
                                      <p:to>
                                        <p:strVal val="visible"/>
                                      </p:to>
                                    </p:set>
                                    <p:animEffect filter="fade" transition="in">
                                      <p:cBhvr>
                                        <p:cTn id="10" dur="500"/>
                                        <p:tgtEl>
                                          <p:spTgt spid="479">
                                            <p:txEl>
                                              <p:pRg st="0" end="0"/>
                                            </p:txEl>
                                          </p:spTgt>
                                        </p:tgtEl>
                                      </p:cBhvr>
                                    </p:animEffect>
                                  </p:childTnLst>
                                </p:cTn>
                              </p:par>
                              <p:par>
                                <p:cTn id="11" presetClass="entr" nodeType="withEffect" presetSubtype="0" presetID="10" grpId="1" fill="hold">
                                  <p:stCondLst>
                                    <p:cond delay="0"/>
                                  </p:stCondLst>
                                  <p:iterate type="el" backwards="0">
                                    <p:tmAbs val="0"/>
                                  </p:iterate>
                                  <p:childTnLst>
                                    <p:set>
                                      <p:cBhvr>
                                        <p:cTn id="12" fill="hold"/>
                                        <p:tgtEl>
                                          <p:spTgt spid="479">
                                            <p:txEl>
                                              <p:pRg st="1" end="1"/>
                                            </p:txEl>
                                          </p:spTgt>
                                        </p:tgtEl>
                                        <p:attrNameLst>
                                          <p:attrName>style.visibility</p:attrName>
                                        </p:attrNameLst>
                                      </p:cBhvr>
                                      <p:to>
                                        <p:strVal val="visible"/>
                                      </p:to>
                                    </p:set>
                                    <p:animEffect filter="fade" transition="in">
                                      <p:cBhvr>
                                        <p:cTn id="13" dur="500"/>
                                        <p:tgtEl>
                                          <p:spTgt spid="479">
                                            <p:txEl>
                                              <p:pRg st="1" end="1"/>
                                            </p:txEl>
                                          </p:spTgt>
                                        </p:tgtEl>
                                      </p:cBhvr>
                                    </p:animEffect>
                                  </p:childTnLst>
                                </p:cTn>
                              </p:par>
                              <p:par>
                                <p:cTn id="14" presetClass="entr" nodeType="withEffect" presetSubtype="0" presetID="10" grpId="1" fill="hold">
                                  <p:stCondLst>
                                    <p:cond delay="0"/>
                                  </p:stCondLst>
                                  <p:iterate type="el" backwards="0">
                                    <p:tmAbs val="0"/>
                                  </p:iterate>
                                  <p:childTnLst>
                                    <p:set>
                                      <p:cBhvr>
                                        <p:cTn id="15" fill="hold"/>
                                        <p:tgtEl>
                                          <p:spTgt spid="479">
                                            <p:txEl>
                                              <p:pRg st="2" end="2"/>
                                            </p:txEl>
                                          </p:spTgt>
                                        </p:tgtEl>
                                        <p:attrNameLst>
                                          <p:attrName>style.visibility</p:attrName>
                                        </p:attrNameLst>
                                      </p:cBhvr>
                                      <p:to>
                                        <p:strVal val="visible"/>
                                      </p:to>
                                    </p:set>
                                    <p:animEffect filter="fade" transition="in">
                                      <p:cBhvr>
                                        <p:cTn id="16" dur="500"/>
                                        <p:tgtEl>
                                          <p:spTgt spid="479">
                                            <p:txEl>
                                              <p:pRg st="2" end="2"/>
                                            </p:txEl>
                                          </p:spTgt>
                                        </p:tgtEl>
                                      </p:cBhvr>
                                    </p:animEffect>
                                  </p:childTnLst>
                                </p:cTn>
                              </p:par>
                              <p:par>
                                <p:cTn id="17" presetClass="entr" nodeType="withEffect" presetSubtype="0" presetID="10" grpId="1" fill="hold">
                                  <p:stCondLst>
                                    <p:cond delay="0"/>
                                  </p:stCondLst>
                                  <p:iterate type="el" backwards="0">
                                    <p:tmAbs val="0"/>
                                  </p:iterate>
                                  <p:childTnLst>
                                    <p:set>
                                      <p:cBhvr>
                                        <p:cTn id="18" fill="hold"/>
                                        <p:tgtEl>
                                          <p:spTgt spid="479">
                                            <p:txEl>
                                              <p:pRg st="3" end="3"/>
                                            </p:txEl>
                                          </p:spTgt>
                                        </p:tgtEl>
                                        <p:attrNameLst>
                                          <p:attrName>style.visibility</p:attrName>
                                        </p:attrNameLst>
                                      </p:cBhvr>
                                      <p:to>
                                        <p:strVal val="visible"/>
                                      </p:to>
                                    </p:set>
                                    <p:animEffect filter="fade" transition="in">
                                      <p:cBhvr>
                                        <p:cTn id="19" dur="500"/>
                                        <p:tgtEl>
                                          <p:spTgt spid="47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1" fill="hold">
                                  <p:stCondLst>
                                    <p:cond delay="0"/>
                                  </p:stCondLst>
                                  <p:iterate type="el" backwards="0">
                                    <p:tmAbs val="0"/>
                                  </p:iterate>
                                  <p:childTnLst>
                                    <p:set>
                                      <p:cBhvr>
                                        <p:cTn id="23" fill="hold"/>
                                        <p:tgtEl>
                                          <p:spTgt spid="479">
                                            <p:txEl>
                                              <p:pRg st="4" end="4"/>
                                            </p:txEl>
                                          </p:spTgt>
                                        </p:tgtEl>
                                        <p:attrNameLst>
                                          <p:attrName>style.visibility</p:attrName>
                                        </p:attrNameLst>
                                      </p:cBhvr>
                                      <p:to>
                                        <p:strVal val="visible"/>
                                      </p:to>
                                    </p:set>
                                    <p:animEffect filter="fade" transition="in">
                                      <p:cBhvr>
                                        <p:cTn id="24" dur="500"/>
                                        <p:tgtEl>
                                          <p:spTgt spid="47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1" fill="hold">
                                  <p:stCondLst>
                                    <p:cond delay="0"/>
                                  </p:stCondLst>
                                  <p:iterate type="el" backwards="0">
                                    <p:tmAbs val="0"/>
                                  </p:iterate>
                                  <p:childTnLst>
                                    <p:set>
                                      <p:cBhvr>
                                        <p:cTn id="28" fill="hold"/>
                                        <p:tgtEl>
                                          <p:spTgt spid="479">
                                            <p:txEl>
                                              <p:pRg st="5" end="5"/>
                                            </p:txEl>
                                          </p:spTgt>
                                        </p:tgtEl>
                                        <p:attrNameLst>
                                          <p:attrName>style.visibility</p:attrName>
                                        </p:attrNameLst>
                                      </p:cBhvr>
                                      <p:to>
                                        <p:strVal val="visible"/>
                                      </p:to>
                                    </p:set>
                                    <p:animEffect filter="fade" transition="in">
                                      <p:cBhvr>
                                        <p:cTn id="29" dur="500"/>
                                        <p:tgtEl>
                                          <p:spTgt spid="47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1" fill="hold">
                                  <p:stCondLst>
                                    <p:cond delay="0"/>
                                  </p:stCondLst>
                                  <p:iterate type="el" backwards="0">
                                    <p:tmAbs val="0"/>
                                  </p:iterate>
                                  <p:childTnLst>
                                    <p:set>
                                      <p:cBhvr>
                                        <p:cTn id="33" fill="hold"/>
                                        <p:tgtEl>
                                          <p:spTgt spid="479">
                                            <p:txEl>
                                              <p:pRg st="6" end="6"/>
                                            </p:txEl>
                                          </p:spTgt>
                                        </p:tgtEl>
                                        <p:attrNameLst>
                                          <p:attrName>style.visibility</p:attrName>
                                        </p:attrNameLst>
                                      </p:cBhvr>
                                      <p:to>
                                        <p:strVal val="visible"/>
                                      </p:to>
                                    </p:set>
                                    <p:animEffect filter="fade" transition="in">
                                      <p:cBhvr>
                                        <p:cTn id="34" dur="500"/>
                                        <p:tgtEl>
                                          <p:spTgt spid="47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1" fill="hold">
                                  <p:stCondLst>
                                    <p:cond delay="0"/>
                                  </p:stCondLst>
                                  <p:iterate type="el" backwards="0">
                                    <p:tmAbs val="0"/>
                                  </p:iterate>
                                  <p:childTnLst>
                                    <p:set>
                                      <p:cBhvr>
                                        <p:cTn id="38" fill="hold"/>
                                        <p:tgtEl>
                                          <p:spTgt spid="479">
                                            <p:txEl>
                                              <p:pRg st="7" end="7"/>
                                            </p:txEl>
                                          </p:spTgt>
                                        </p:tgtEl>
                                        <p:attrNameLst>
                                          <p:attrName>style.visibility</p:attrName>
                                        </p:attrNameLst>
                                      </p:cBhvr>
                                      <p:to>
                                        <p:strVal val="visible"/>
                                      </p:to>
                                    </p:set>
                                    <p:animEffect filter="fade" transition="in">
                                      <p:cBhvr>
                                        <p:cTn id="39" dur="500"/>
                                        <p:tgtEl>
                                          <p:spTgt spid="479">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9"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Upcoming Assignments"/>
          <p:cNvSpPr txBox="1"/>
          <p:nvPr>
            <p:ph type="title"/>
          </p:nvPr>
        </p:nvSpPr>
        <p:spPr>
          <a:prstGeom prst="rect">
            <a:avLst/>
          </a:prstGeom>
        </p:spPr>
        <p:txBody>
          <a:bodyPr/>
          <a:lstStyle/>
          <a:p>
            <a:pPr/>
            <a:r>
              <a:t>Upcoming Assignments</a:t>
            </a:r>
          </a:p>
        </p:txBody>
      </p:sp>
      <p:sp>
        <p:nvSpPr>
          <p:cNvPr id="482" name="Slide Subtitle"/>
          <p:cNvSpPr txBox="1"/>
          <p:nvPr>
            <p:ph type="body" idx="21"/>
          </p:nvPr>
        </p:nvSpPr>
        <p:spPr>
          <a:prstGeom prst="rect">
            <a:avLst/>
          </a:prstGeom>
        </p:spPr>
        <p:txBody>
          <a:bodyPr/>
          <a:lstStyle/>
          <a:p>
            <a:pPr/>
          </a:p>
        </p:txBody>
      </p:sp>
      <p:sp>
        <p:nvSpPr>
          <p:cNvPr id="483" name="Sign up for zyBook…"/>
          <p:cNvSpPr txBox="1"/>
          <p:nvPr>
            <p:ph type="body" idx="1"/>
          </p:nvPr>
        </p:nvSpPr>
        <p:spPr>
          <a:prstGeom prst="rect">
            <a:avLst/>
          </a:prstGeom>
        </p:spPr>
        <p:txBody>
          <a:bodyPr/>
          <a:lstStyle/>
          <a:p>
            <a:pPr marL="0" indent="0" defTabSz="1511770">
              <a:spcBef>
                <a:spcPts val="2700"/>
              </a:spcBef>
              <a:buSzTx/>
              <a:buNone/>
              <a:defRPr b="1" sz="2976"/>
            </a:pPr>
            <a:r>
              <a:t>Sign up for zyBook </a:t>
            </a:r>
          </a:p>
          <a:p>
            <a:pPr lvl="1" marL="755904" indent="-377952" defTabSz="1511770">
              <a:spcBef>
                <a:spcPts val="2700"/>
              </a:spcBef>
              <a:defRPr sz="2976"/>
            </a:pPr>
            <a:r>
              <a:t>How? Go to the first reading assignment in Canvas and click “Load Chapter 1 Reading…” </a:t>
            </a:r>
          </a:p>
          <a:p>
            <a:pPr lvl="1" marL="755904" indent="-377952" defTabSz="1511770">
              <a:spcBef>
                <a:spcPts val="2700"/>
              </a:spcBef>
              <a:defRPr sz="2976"/>
            </a:pPr>
            <a:r>
              <a:t>This will initiate the process of buying the zyBook. You should not have to do this again.</a:t>
            </a:r>
          </a:p>
          <a:p>
            <a:pPr marL="0" indent="0" defTabSz="1511770">
              <a:spcBef>
                <a:spcPts val="2700"/>
              </a:spcBef>
              <a:buSzTx/>
              <a:buNone/>
              <a:defRPr b="1" sz="2976"/>
            </a:pPr>
            <a:r>
              <a:t>Reading Assignment: Chapter 1</a:t>
            </a:r>
          </a:p>
          <a:p>
            <a:pPr lvl="1" marL="755904" indent="-377952" defTabSz="1511770">
              <a:spcBef>
                <a:spcPts val="2700"/>
              </a:spcBef>
              <a:defRPr sz="2976"/>
            </a:pPr>
            <a:r>
              <a:t>Points automatically accrue as you do the activities in the book. </a:t>
            </a:r>
          </a:p>
          <a:p>
            <a:pPr marL="0" indent="0" defTabSz="1511770">
              <a:spcBef>
                <a:spcPts val="2700"/>
              </a:spcBef>
              <a:buSzTx/>
              <a:buNone/>
              <a:defRPr b="1" sz="2976"/>
            </a:pPr>
            <a:r>
              <a:t>Data Science Lab 1: Intro to Colab </a:t>
            </a:r>
          </a:p>
          <a:p>
            <a:pPr lvl="1" marL="755904" indent="-377952" defTabSz="1511770">
              <a:spcBef>
                <a:spcPts val="2700"/>
              </a:spcBef>
              <a:defRPr sz="2976"/>
            </a:pPr>
            <a:r>
              <a:t>Set up a Python Development Environment. </a:t>
            </a:r>
          </a:p>
          <a:p>
            <a:pPr lvl="1" marL="755904" indent="-377952" defTabSz="1511770">
              <a:spcBef>
                <a:spcPts val="2700"/>
              </a:spcBef>
              <a:defRPr sz="2976"/>
            </a:pPr>
            <a:r>
              <a:t>Programming assignments will be turned in via Google Colab notebooks. However, if you are planning a career requiring programming, I recommend using a professional IDE, such as VS Code. If needed, we’ll go through the setup quickly next week.</a:t>
            </a:r>
          </a:p>
          <a:p>
            <a:pPr marL="0" indent="0" defTabSz="1511770">
              <a:spcBef>
                <a:spcPts val="2700"/>
              </a:spcBef>
              <a:buSzTx/>
              <a:buNone/>
              <a:defRPr b="1" sz="2976"/>
            </a:pPr>
            <a:r>
              <a:t>Getting Set Up “Assignment”</a:t>
            </a:r>
          </a:p>
          <a:p>
            <a:pPr lvl="1" marL="755904" indent="-377952" defTabSz="1511770">
              <a:spcBef>
                <a:spcPts val="2700"/>
              </a:spcBef>
              <a:defRPr sz="2976"/>
            </a:pPr>
            <a:r>
              <a:t>This will help you (and me) hit the ground running!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Why data science and AI?"/>
          <p:cNvSpPr txBox="1"/>
          <p:nvPr>
            <p:ph type="title"/>
          </p:nvPr>
        </p:nvSpPr>
        <p:spPr>
          <a:prstGeom prst="rect">
            <a:avLst/>
          </a:prstGeom>
        </p:spPr>
        <p:txBody>
          <a:bodyPr/>
          <a:lstStyle/>
          <a:p>
            <a:pPr/>
            <a:r>
              <a:t>Why data science and AI?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A metaphor for data sci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metaphor for data science</a:t>
            </a:r>
          </a:p>
        </p:txBody>
      </p:sp>
      <p:sp>
        <p:nvSpPr>
          <p:cNvPr id="488" name="The Snow Leopard Represents:…"/>
          <p:cNvSpPr txBox="1"/>
          <p:nvPr>
            <p:ph type="body" sz="half" idx="1"/>
          </p:nvPr>
        </p:nvSpPr>
        <p:spPr>
          <a:xfrm>
            <a:off x="1206500" y="3725931"/>
            <a:ext cx="9779000" cy="8779203"/>
          </a:xfrm>
          <a:prstGeom prst="rect">
            <a:avLst/>
          </a:prstGeom>
        </p:spPr>
        <p:txBody>
          <a:bodyPr/>
          <a:lstStyle/>
          <a:p>
            <a:pPr marL="0" indent="0" defTabSz="1194786">
              <a:spcBef>
                <a:spcPts val="2200"/>
              </a:spcBef>
              <a:buSzTx/>
              <a:buNone/>
              <a:defRPr b="1" sz="2352"/>
            </a:pPr>
            <a:r>
              <a:t>The Snow Leopard Represents:</a:t>
            </a:r>
          </a:p>
          <a:p>
            <a:pPr lvl="1" marL="597408" indent="-298704" defTabSz="1194786">
              <a:spcBef>
                <a:spcPts val="2200"/>
              </a:spcBef>
              <a:defRPr sz="2352"/>
            </a:pPr>
            <a:r>
              <a:t>Signal hidden in noise</a:t>
            </a:r>
          </a:p>
          <a:p>
            <a:pPr lvl="1" marL="597408" indent="-298704" defTabSz="1194786">
              <a:spcBef>
                <a:spcPts val="2200"/>
              </a:spcBef>
              <a:defRPr sz="2352"/>
            </a:pPr>
            <a:r>
              <a:t>Rare but important patterns</a:t>
            </a:r>
          </a:p>
          <a:p>
            <a:pPr lvl="1" marL="597408" indent="-298704" defTabSz="1194786">
              <a:spcBef>
                <a:spcPts val="2200"/>
              </a:spcBef>
              <a:defRPr sz="2352"/>
            </a:pPr>
            <a:r>
              <a:t>Outliers that matter</a:t>
            </a:r>
          </a:p>
          <a:p>
            <a:pPr lvl="1" marL="597408" indent="-298704" defTabSz="1194786">
              <a:spcBef>
                <a:spcPts val="2200"/>
              </a:spcBef>
              <a:defRPr sz="2352"/>
            </a:pPr>
            <a:r>
              <a:t>Ground truth you miss if you don’t look carefully</a:t>
            </a:r>
          </a:p>
          <a:p>
            <a:pPr marL="0" indent="0" defTabSz="1194786">
              <a:spcBef>
                <a:spcPts val="2200"/>
              </a:spcBef>
              <a:buSzTx/>
              <a:buNone/>
              <a:defRPr b="1" sz="2352"/>
            </a:pPr>
            <a:r>
              <a:t>The Cliff Represents:</a:t>
            </a:r>
          </a:p>
          <a:p>
            <a:pPr lvl="1" marL="597408" indent="-298704" defTabSz="1194786">
              <a:spcBef>
                <a:spcPts val="2200"/>
              </a:spcBef>
              <a:defRPr sz="2352"/>
            </a:pPr>
            <a:r>
              <a:t>Raw data — messy, unstructured, overwhelming</a:t>
            </a:r>
          </a:p>
          <a:p>
            <a:pPr lvl="1" marL="597408" indent="-298704" defTabSz="1194786">
              <a:spcBef>
                <a:spcPts val="2200"/>
              </a:spcBef>
              <a:defRPr sz="2352"/>
            </a:pPr>
            <a:r>
              <a:t>Where most people stop looking</a:t>
            </a:r>
          </a:p>
          <a:p>
            <a:pPr marL="0" indent="0" defTabSz="1194786">
              <a:spcBef>
                <a:spcPts val="2200"/>
              </a:spcBef>
              <a:buSzTx/>
              <a:buNone/>
              <a:defRPr b="1" sz="2352"/>
            </a:pPr>
            <a:r>
              <a:t>Why It’s Hard to See:</a:t>
            </a:r>
          </a:p>
          <a:p>
            <a:pPr lvl="1" marL="597408" indent="-298704" defTabSz="1194786">
              <a:spcBef>
                <a:spcPts val="2200"/>
              </a:spcBef>
              <a:defRPr sz="2352"/>
            </a:pPr>
            <a:r>
              <a:t>Your brain optimizes for speed, not correctness</a:t>
            </a:r>
            <a:br/>
          </a:p>
          <a:p>
            <a:pPr marL="298704" indent="-298704" defTabSz="1194786">
              <a:spcBef>
                <a:spcPts val="2200"/>
              </a:spcBef>
              <a:defRPr b="1" sz="2352"/>
            </a:pPr>
            <a:r>
              <a:t>“The hardest part of data science isn’t computing.It’s knowing what you’re looking for — and what you might be missing.</a:t>
            </a:r>
          </a:p>
          <a:p>
            <a:pPr marL="298704" indent="-298704" defTabSz="1194786">
              <a:spcBef>
                <a:spcPts val="2200"/>
              </a:spcBef>
              <a:defRPr b="1" sz="2352"/>
            </a:pPr>
            <a:r>
              <a:t>“Most failures in data science aren’t wrong answers. They’re unseen answers.”</a:t>
            </a:r>
          </a:p>
          <a:p>
            <a:pPr marL="298704" indent="-298704" defTabSz="1194786">
              <a:spcBef>
                <a:spcPts val="2200"/>
              </a:spcBef>
              <a:defRPr b="1" sz="2352"/>
            </a:pPr>
            <a:r>
              <a:t>And because…</a:t>
            </a:r>
          </a:p>
        </p:txBody>
      </p:sp>
      <p:sp>
        <p:nvSpPr>
          <p:cNvPr id="489" name="What do you see?"/>
          <p:cNvSpPr txBox="1"/>
          <p:nvPr>
            <p:ph type="title"/>
          </p:nvPr>
        </p:nvSpPr>
        <p:spPr>
          <a:prstGeom prst="rect">
            <a:avLst/>
          </a:prstGeom>
        </p:spPr>
        <p:txBody>
          <a:bodyPr/>
          <a:lstStyle/>
          <a:p>
            <a:pPr/>
            <a:r>
              <a:t>What do you see?</a:t>
            </a:r>
          </a:p>
        </p:txBody>
      </p:sp>
      <p:pic>
        <p:nvPicPr>
          <p:cNvPr id="490" name="Picture 4" descr="Picture 4"/>
          <p:cNvPicPr>
            <a:picLocks noChangeAspect="1"/>
          </p:cNvPicPr>
          <p:nvPr/>
        </p:nvPicPr>
        <p:blipFill>
          <a:blip r:embed="rId3">
            <a:extLst/>
          </a:blip>
          <a:srcRect l="0" t="0" r="3920" b="10582"/>
          <a:stretch>
            <a:fillRect/>
          </a:stretch>
        </p:blipFill>
        <p:spPr>
          <a:xfrm>
            <a:off x="14539062" y="-32752"/>
            <a:ext cx="9884564" cy="137813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90"/>
                                        </p:tgtEl>
                                      </p:cBhvr>
                                      <p:by x="201244" y="201244"/>
                                    </p:animScale>
                                  </p:childTnLst>
                                </p:cTn>
                              </p:par>
                            </p:childTnLst>
                          </p:cTn>
                        </p:par>
                      </p:childTnLst>
                    </p:cTn>
                  </p:par>
                  <p:par>
                    <p:cTn id="7" fill="hold">
                      <p:stCondLst>
                        <p:cond delay="indefinite"/>
                      </p:stCondLst>
                      <p:childTnLst>
                        <p:par>
                          <p:cTn id="8" fill="hold">
                            <p:stCondLst>
                              <p:cond delay="0"/>
                            </p:stCondLst>
                            <p:childTnLst>
                              <p:par>
                                <p:cTn id="9" presetClass="emph" nodeType="clickEffect" presetSubtype="0" presetID="6" grpId="2" accel="50000" decel="50000" fill="hold">
                                  <p:stCondLst>
                                    <p:cond delay="0"/>
                                  </p:stCondLst>
                                  <p:childTnLst>
                                    <p:animScale>
                                      <p:cBhvr>
                                        <p:cTn id="10" dur="1000" fill="hold"/>
                                        <p:tgtEl>
                                          <p:spTgt spid="490"/>
                                        </p:tgtEl>
                                      </p:cBhvr>
                                      <p:by x="74536" y="74536"/>
                                    </p:animScale>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3"/>
      <p:bldP build="whole" bldLvl="1" animBg="1" rev="0" advAuto="0" spid="490" grpId="1"/>
      <p:bldP build="whole" bldLvl="1" animBg="1" rev="0" advAuto="0" spid="490"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Names to Know"/>
          <p:cNvSpPr txBox="1"/>
          <p:nvPr>
            <p:ph type="title"/>
          </p:nvPr>
        </p:nvSpPr>
        <p:spPr>
          <a:prstGeom prst="rect">
            <a:avLst/>
          </a:prstGeom>
        </p:spPr>
        <p:txBody>
          <a:bodyPr/>
          <a:lstStyle/>
          <a:p>
            <a:pPr/>
            <a:r>
              <a:t>Names to Know</a:t>
            </a:r>
          </a:p>
        </p:txBody>
      </p:sp>
      <p:sp>
        <p:nvSpPr>
          <p:cNvPr id="343" name="Slide Subtitle"/>
          <p:cNvSpPr txBox="1"/>
          <p:nvPr>
            <p:ph type="body" idx="21"/>
          </p:nvPr>
        </p:nvSpPr>
        <p:spPr>
          <a:prstGeom prst="rect">
            <a:avLst/>
          </a:prstGeom>
        </p:spPr>
        <p:txBody>
          <a:bodyPr/>
          <a:lstStyle/>
          <a:p>
            <a:pPr/>
          </a:p>
        </p:txBody>
      </p:sp>
      <p:sp>
        <p:nvSpPr>
          <p:cNvPr id="344" name="Tim Kapp  “Tim” | “TJ” | “Professor” |  “Oh Captain My Captain”…"/>
          <p:cNvSpPr txBox="1"/>
          <p:nvPr>
            <p:ph type="body" sz="half" idx="1"/>
          </p:nvPr>
        </p:nvSpPr>
        <p:spPr>
          <a:xfrm>
            <a:off x="1206500" y="4248504"/>
            <a:ext cx="10177532" cy="8256012"/>
          </a:xfrm>
          <a:prstGeom prst="rect">
            <a:avLst/>
          </a:prstGeom>
        </p:spPr>
        <p:txBody>
          <a:bodyPr/>
          <a:lstStyle/>
          <a:p>
            <a:pPr/>
            <a:r>
              <a:t>Tim Kapp</a:t>
            </a:r>
            <a:br/>
            <a:br/>
            <a:r>
              <a:t>“Tim” | “TJ” | “Professor” | </a:t>
            </a:r>
            <a:br/>
            <a:r>
              <a:t>“Oh Captain My Captain”</a:t>
            </a:r>
          </a:p>
          <a:p>
            <a:pPr/>
            <a:r>
              <a:t>tkapp@byu.edu</a:t>
            </a:r>
          </a:p>
          <a:p>
            <a:pPr/>
            <a:r>
              <a:t>TMCB 2254</a:t>
            </a:r>
          </a:p>
          <a:p>
            <a:pPr/>
            <a:r>
              <a:t>Office Hours: TBD</a:t>
            </a:r>
          </a:p>
        </p:txBody>
      </p:sp>
      <p:sp>
        <p:nvSpPr>
          <p:cNvPr id="345" name="Teaching Assistants (WVB 1151):…"/>
          <p:cNvSpPr txBox="1"/>
          <p:nvPr/>
        </p:nvSpPr>
        <p:spPr>
          <a:xfrm>
            <a:off x="12150942" y="4248504"/>
            <a:ext cx="1108568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36447" indent="-536447" defTabSz="2145738">
              <a:spcBef>
                <a:spcPts val="3900"/>
              </a:spcBef>
              <a:buSzPct val="123000"/>
              <a:buChar char="•"/>
              <a:defRPr sz="4224"/>
            </a:pPr>
            <a:r>
              <a:t>Teaching Assistants (WVB 1151):</a:t>
            </a:r>
          </a:p>
          <a:p>
            <a:pPr lvl="1" marL="1072895" indent="-536447" defTabSz="2145738">
              <a:spcBef>
                <a:spcPts val="3900"/>
              </a:spcBef>
              <a:buSzPct val="123000"/>
              <a:buChar char="•"/>
              <a:defRPr sz="4224"/>
            </a:pPr>
            <a:r>
              <a:t>Kayla Ou</a:t>
            </a:r>
          </a:p>
          <a:p>
            <a:pPr lvl="1" marL="1072895" indent="-536447" defTabSz="2145738">
              <a:spcBef>
                <a:spcPts val="3900"/>
              </a:spcBef>
              <a:buSzPct val="123000"/>
              <a:buChar char="•"/>
              <a:defRPr sz="4224"/>
            </a:pPr>
            <a:r>
              <a:t>Toby Alley</a:t>
            </a:r>
          </a:p>
          <a:p>
            <a:pPr lvl="1" marL="1072895" indent="-536447" defTabSz="2145738">
              <a:spcBef>
                <a:spcPts val="3900"/>
              </a:spcBef>
              <a:buSzPct val="123000"/>
              <a:buChar char="•"/>
              <a:defRPr sz="4224"/>
            </a:pPr>
            <a:r>
              <a:t>Spencer Hales</a:t>
            </a:r>
          </a:p>
          <a:p>
            <a:pPr lvl="1" marL="1072895" indent="-536447" defTabSz="2145738">
              <a:spcBef>
                <a:spcPts val="3900"/>
              </a:spcBef>
              <a:buSzPct val="123000"/>
              <a:buChar char="•"/>
              <a:defRPr sz="4224"/>
            </a:pPr>
            <a:r>
              <a:t>Spencer Marshall</a:t>
            </a:r>
          </a:p>
          <a:p>
            <a:pPr lvl="1" marL="1072895" indent="-536447" defTabSz="2145738">
              <a:spcBef>
                <a:spcPts val="3900"/>
              </a:spcBef>
              <a:buSzPct val="123000"/>
              <a:buChar char="•"/>
              <a:defRPr sz="4224"/>
            </a:pPr>
            <a:r>
              <a:t>Michael Jensen</a:t>
            </a:r>
          </a:p>
          <a:p>
            <a:pPr lvl="1" marL="1072895" indent="-536447" defTabSz="2145738">
              <a:spcBef>
                <a:spcPts val="3900"/>
              </a:spcBef>
              <a:buSzPct val="123000"/>
              <a:buChar char="•"/>
              <a:defRPr sz="4224"/>
            </a:pPr>
            <a:r>
              <a:t>Patrick Wilmot</a:t>
            </a:r>
          </a:p>
          <a:p>
            <a:pPr marL="536447" indent="-536447" defTabSz="2145738">
              <a:spcBef>
                <a:spcPts val="3900"/>
              </a:spcBef>
              <a:buSzPct val="123000"/>
              <a:buChar char="•"/>
              <a:defRPr sz="4224"/>
            </a:pPr>
            <a:r>
              <a:t>Office Hours: Posted on Syllabus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lide Subtitle"/>
          <p:cNvSpPr txBox="1"/>
          <p:nvPr>
            <p:ph type="body" idx="21"/>
          </p:nvPr>
        </p:nvSpPr>
        <p:spPr>
          <a:prstGeom prst="rect">
            <a:avLst/>
          </a:prstGeom>
        </p:spPr>
        <p:txBody>
          <a:bodyPr/>
          <a:lstStyle/>
          <a:p>
            <a:pPr/>
          </a:p>
        </p:txBody>
      </p:sp>
      <p:pic>
        <p:nvPicPr>
          <p:cNvPr id="495" name="CP-Adam-Symington-Mapping-Airways-Full.png" descr="CP-Adam-Symington-Mapping-Airways-Full.png"/>
          <p:cNvPicPr>
            <a:picLocks noChangeAspect="1"/>
          </p:cNvPicPr>
          <p:nvPr/>
        </p:nvPicPr>
        <p:blipFill>
          <a:blip r:embed="rId2">
            <a:extLst/>
          </a:blip>
          <a:stretch>
            <a:fillRect/>
          </a:stretch>
        </p:blipFill>
        <p:spPr>
          <a:xfrm>
            <a:off x="-320513" y="1102484"/>
            <a:ext cx="24768013" cy="12688033"/>
          </a:xfrm>
          <a:prstGeom prst="rect">
            <a:avLst/>
          </a:prstGeom>
          <a:ln w="12700">
            <a:miter lim="400000"/>
          </a:ln>
        </p:spPr>
      </p:pic>
      <p:sp>
        <p:nvSpPr>
          <p:cNvPr id="496" name="Rectangle"/>
          <p:cNvSpPr/>
          <p:nvPr/>
        </p:nvSpPr>
        <p:spPr>
          <a:xfrm>
            <a:off x="-95250" y="-79375"/>
            <a:ext cx="24768013" cy="1270000"/>
          </a:xfrm>
          <a:prstGeom prst="rect">
            <a:avLst/>
          </a:prstGeom>
          <a:solidFill>
            <a:srgbClr val="090909"/>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97" name="Parts of the World are too Complex for Humans!"/>
          <p:cNvSpPr txBox="1"/>
          <p:nvPr>
            <p:ph type="title"/>
          </p:nvPr>
        </p:nvSpPr>
        <p:spPr>
          <a:prstGeom prst="rect">
            <a:avLst/>
          </a:prstGeom>
        </p:spPr>
        <p:txBody>
          <a:bodyPr/>
          <a:lstStyle>
            <a:lvl1pPr defTabSz="2243271">
              <a:defRPr spc="-156" sz="7820">
                <a:solidFill>
                  <a:srgbClr val="FFFFFF"/>
                </a:solidFill>
              </a:defRPr>
            </a:lvl1pPr>
          </a:lstStyle>
          <a:p>
            <a:pPr/>
            <a:r>
              <a:t>Parts of the World are too Complex for Humans!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Interesting applications of data science and things to watch out for"/>
          <p:cNvSpPr txBox="1"/>
          <p:nvPr>
            <p:ph type="title"/>
          </p:nvPr>
        </p:nvSpPr>
        <p:spPr>
          <a:prstGeom prst="rect">
            <a:avLst/>
          </a:prstGeom>
        </p:spPr>
        <p:txBody>
          <a:bodyPr/>
          <a:lstStyle>
            <a:lvl1pPr defTabSz="2365188">
              <a:defRPr spc="-225" sz="11252"/>
            </a:lvl1pPr>
          </a:lstStyle>
          <a:p>
            <a:pPr/>
            <a:r>
              <a:t>Interesting applications of data science and things to watch out for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Picture 4" descr="Picture 4"/>
          <p:cNvPicPr>
            <a:picLocks noChangeAspect="1"/>
          </p:cNvPicPr>
          <p:nvPr/>
        </p:nvPicPr>
        <p:blipFill>
          <a:blip r:embed="rId3">
            <a:extLst/>
          </a:blip>
          <a:srcRect l="0" t="19050" r="0" b="4888"/>
          <a:stretch>
            <a:fillRect/>
          </a:stretch>
        </p:blipFill>
        <p:spPr>
          <a:xfrm>
            <a:off x="3121923" y="2670271"/>
            <a:ext cx="18140153" cy="10356412"/>
          </a:xfrm>
          <a:prstGeom prst="rect">
            <a:avLst/>
          </a:prstGeom>
          <a:ln w="12700">
            <a:miter lim="400000"/>
          </a:ln>
        </p:spPr>
      </p:pic>
      <p:sp>
        <p:nvSpPr>
          <p:cNvPr id="502" name="TextBox 5"/>
          <p:cNvSpPr txBox="1"/>
          <p:nvPr/>
        </p:nvSpPr>
        <p:spPr>
          <a:xfrm>
            <a:off x="3170315" y="1889655"/>
            <a:ext cx="7118063"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lnSpc>
                <a:spcPct val="100000"/>
              </a:lnSpc>
              <a:spcBef>
                <a:spcPts val="0"/>
              </a:spcBef>
              <a:defRPr b="1" sz="3200">
                <a:latin typeface="Franklin Gothic Book"/>
                <a:ea typeface="Franklin Gothic Book"/>
                <a:cs typeface="Franklin Gothic Book"/>
                <a:sym typeface="Franklin Gothic Book"/>
              </a:defRPr>
            </a:lvl1pPr>
          </a:lstStyle>
          <a:p>
            <a:pPr/>
            <a:r>
              <a:t>1963: Measles vaccine developed</a:t>
            </a:r>
          </a:p>
        </p:txBody>
      </p:sp>
      <p:sp>
        <p:nvSpPr>
          <p:cNvPr id="503" name="TextBox 6"/>
          <p:cNvSpPr txBox="1"/>
          <p:nvPr/>
        </p:nvSpPr>
        <p:spPr>
          <a:xfrm>
            <a:off x="7319978" y="677161"/>
            <a:ext cx="10446932"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3200">
                <a:latin typeface="Franklin Gothic Book"/>
                <a:ea typeface="Franklin Gothic Book"/>
                <a:cs typeface="Franklin Gothic Book"/>
                <a:sym typeface="Franklin Gothic Book"/>
              </a:defRPr>
            </a:lvl1pPr>
          </a:lstStyle>
          <a:p>
            <a:pPr/>
            <a:r>
              <a:t>1971: Measles-mumps-rubella vaccine developed</a:t>
            </a:r>
          </a:p>
        </p:txBody>
      </p:sp>
      <p:sp>
        <p:nvSpPr>
          <p:cNvPr id="504" name="TextBox 7"/>
          <p:cNvSpPr txBox="1"/>
          <p:nvPr/>
        </p:nvSpPr>
        <p:spPr>
          <a:xfrm>
            <a:off x="12505892" y="1889655"/>
            <a:ext cx="11076128"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3200">
                <a:latin typeface="Franklin Gothic Book"/>
                <a:ea typeface="Franklin Gothic Book"/>
                <a:cs typeface="Franklin Gothic Book"/>
                <a:sym typeface="Franklin Gothic Book"/>
              </a:defRPr>
            </a:lvl1pPr>
          </a:lstStyle>
          <a:p>
            <a:pPr/>
            <a:r>
              <a:t>1980: Mandatory for kindergarteners to be vaccinated</a:t>
            </a:r>
          </a:p>
        </p:txBody>
      </p:sp>
      <p:sp>
        <p:nvSpPr>
          <p:cNvPr id="505" name="Down Arrow 8"/>
          <p:cNvSpPr/>
          <p:nvPr/>
        </p:nvSpPr>
        <p:spPr>
          <a:xfrm>
            <a:off x="11141616" y="1435218"/>
            <a:ext cx="344657" cy="1575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6" name="Down Arrow 10"/>
          <p:cNvSpPr/>
          <p:nvPr/>
        </p:nvSpPr>
        <p:spPr>
          <a:xfrm>
            <a:off x="12599961" y="2697144"/>
            <a:ext cx="344657" cy="955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7" name="Down Arrow 12"/>
          <p:cNvSpPr/>
          <p:nvPr/>
        </p:nvSpPr>
        <p:spPr>
          <a:xfrm>
            <a:off x="9758289" y="2640863"/>
            <a:ext cx="344657" cy="95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8" name="TextBox 13"/>
          <p:cNvSpPr txBox="1"/>
          <p:nvPr/>
        </p:nvSpPr>
        <p:spPr>
          <a:xfrm>
            <a:off x="726550" y="6462777"/>
            <a:ext cx="2586229" cy="790446"/>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b="1" sz="4000">
                <a:latin typeface="Franklin Gothic Book"/>
                <a:ea typeface="Franklin Gothic Book"/>
                <a:cs typeface="Franklin Gothic Book"/>
                <a:sym typeface="Franklin Gothic Book"/>
              </a:defRPr>
            </a:lvl1pPr>
          </a:lstStyle>
          <a:p>
            <a:pPr/>
            <a:r>
              <a:t>US States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02"/>
                                        </p:tgtEl>
                                        <p:attrNameLst>
                                          <p:attrName>style.visibility</p:attrName>
                                        </p:attrNameLst>
                                      </p:cBhvr>
                                      <p:to>
                                        <p:strVal val="visible"/>
                                      </p:to>
                                    </p:set>
                                    <p:animEffect filter="fade" transition="in">
                                      <p:cBhvr>
                                        <p:cTn id="7" dur="500"/>
                                        <p:tgtEl>
                                          <p:spTgt spid="502"/>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507"/>
                                        </p:tgtEl>
                                        <p:attrNameLst>
                                          <p:attrName>style.visibility</p:attrName>
                                        </p:attrNameLst>
                                      </p:cBhvr>
                                      <p:to>
                                        <p:strVal val="visible"/>
                                      </p:to>
                                    </p:set>
                                    <p:animEffect filter="fade" transition="in">
                                      <p:cBhvr>
                                        <p:cTn id="11" dur="500"/>
                                        <p:tgtEl>
                                          <p:spTgt spid="50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503"/>
                                        </p:tgtEl>
                                        <p:attrNameLst>
                                          <p:attrName>style.visibility</p:attrName>
                                        </p:attrNameLst>
                                      </p:cBhvr>
                                      <p:to>
                                        <p:strVal val="visible"/>
                                      </p:to>
                                    </p:set>
                                    <p:animEffect filter="fade" transition="in">
                                      <p:cBhvr>
                                        <p:cTn id="16" dur="500"/>
                                        <p:tgtEl>
                                          <p:spTgt spid="503"/>
                                        </p:tgtEl>
                                      </p:cBhvr>
                                    </p:animEffect>
                                  </p:childTnLst>
                                </p:cTn>
                              </p:par>
                            </p:childTnLst>
                          </p:cTn>
                        </p:par>
                        <p:par>
                          <p:cTn id="17" fill="hold">
                            <p:stCondLst>
                              <p:cond delay="500"/>
                            </p:stCondLst>
                            <p:childTnLst>
                              <p:par>
                                <p:cTn id="18" presetClass="entr" nodeType="afterEffect" presetID="10" grpId="4" fill="hold">
                                  <p:stCondLst>
                                    <p:cond delay="0"/>
                                  </p:stCondLst>
                                  <p:iterate type="el" backwards="0">
                                    <p:tmAbs val="0"/>
                                  </p:iterate>
                                  <p:childTnLst>
                                    <p:set>
                                      <p:cBhvr>
                                        <p:cTn id="19" fill="hold"/>
                                        <p:tgtEl>
                                          <p:spTgt spid="505"/>
                                        </p:tgtEl>
                                        <p:attrNameLst>
                                          <p:attrName>style.visibility</p:attrName>
                                        </p:attrNameLst>
                                      </p:cBhvr>
                                      <p:to>
                                        <p:strVal val="visible"/>
                                      </p:to>
                                    </p:set>
                                    <p:animEffect filter="fade" transition="in">
                                      <p:cBhvr>
                                        <p:cTn id="20" dur="500"/>
                                        <p:tgtEl>
                                          <p:spTgt spid="505"/>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5" fill="hold">
                                  <p:stCondLst>
                                    <p:cond delay="0"/>
                                  </p:stCondLst>
                                  <p:iterate type="el" backwards="0">
                                    <p:tmAbs val="0"/>
                                  </p:iterate>
                                  <p:childTnLst>
                                    <p:set>
                                      <p:cBhvr>
                                        <p:cTn id="24" fill="hold"/>
                                        <p:tgtEl>
                                          <p:spTgt spid="504"/>
                                        </p:tgtEl>
                                        <p:attrNameLst>
                                          <p:attrName>style.visibility</p:attrName>
                                        </p:attrNameLst>
                                      </p:cBhvr>
                                      <p:to>
                                        <p:strVal val="visible"/>
                                      </p:to>
                                    </p:set>
                                    <p:animEffect filter="fade" transition="in">
                                      <p:cBhvr>
                                        <p:cTn id="25" dur="500"/>
                                        <p:tgtEl>
                                          <p:spTgt spid="504"/>
                                        </p:tgtEl>
                                      </p:cBhvr>
                                    </p:animEffect>
                                  </p:childTnLst>
                                </p:cTn>
                              </p:par>
                            </p:childTnLst>
                          </p:cTn>
                        </p:par>
                        <p:par>
                          <p:cTn id="26" fill="hold">
                            <p:stCondLst>
                              <p:cond delay="500"/>
                            </p:stCondLst>
                            <p:childTnLst>
                              <p:par>
                                <p:cTn id="27" presetClass="entr" nodeType="afterEffect" presetID="10" grpId="6" fill="hold">
                                  <p:stCondLst>
                                    <p:cond delay="0"/>
                                  </p:stCondLst>
                                  <p:iterate type="el" backwards="0">
                                    <p:tmAbs val="0"/>
                                  </p:iterate>
                                  <p:childTnLst>
                                    <p:set>
                                      <p:cBhvr>
                                        <p:cTn id="28" fill="hold"/>
                                        <p:tgtEl>
                                          <p:spTgt spid="506"/>
                                        </p:tgtEl>
                                        <p:attrNameLst>
                                          <p:attrName>style.visibility</p:attrName>
                                        </p:attrNameLst>
                                      </p:cBhvr>
                                      <p:to>
                                        <p:strVal val="visible"/>
                                      </p:to>
                                    </p:set>
                                    <p:animEffect filter="fade" transition="in">
                                      <p:cBhvr>
                                        <p:cTn id="29" dur="5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4" grpId="5"/>
      <p:bldP build="whole" bldLvl="1" animBg="1" rev="0" advAuto="0" spid="505" grpId="4"/>
      <p:bldP build="whole" bldLvl="1" animBg="1" rev="0" advAuto="0" spid="506" grpId="6"/>
      <p:bldP build="whole" bldLvl="1" animBg="1" rev="0" advAuto="0" spid="503" grpId="3"/>
      <p:bldP build="whole" bldLvl="1" animBg="1" rev="0" advAuto="0" spid="502" grpId="1"/>
      <p:bldP build="whole" bldLvl="1" animBg="1" rev="0" advAuto="0" spid="507"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2" name="Picture 2" descr="Picture 2"/>
          <p:cNvPicPr>
            <a:picLocks noChangeAspect="1"/>
          </p:cNvPicPr>
          <p:nvPr/>
        </p:nvPicPr>
        <p:blipFill>
          <a:blip r:embed="rId3">
            <a:extLst/>
          </a:blip>
          <a:stretch>
            <a:fillRect/>
          </a:stretch>
        </p:blipFill>
        <p:spPr>
          <a:xfrm>
            <a:off x="2984500" y="0"/>
            <a:ext cx="18411827" cy="13716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itle 1"/>
          <p:cNvSpPr txBox="1"/>
          <p:nvPr>
            <p:ph type="title"/>
          </p:nvPr>
        </p:nvSpPr>
        <p:spPr>
          <a:prstGeom prst="rect">
            <a:avLst/>
          </a:prstGeom>
        </p:spPr>
        <p:txBody>
          <a:bodyPr/>
          <a:lstStyle>
            <a:lvl1pPr>
              <a:defRPr spc="-100" sz="5000"/>
            </a:lvl1pPr>
          </a:lstStyle>
          <a:p>
            <a:pPr/>
            <a:r>
              <a:t>Napoleon’s Disastrous invasion of Russia in 1812</a:t>
            </a:r>
          </a:p>
        </p:txBody>
      </p:sp>
      <p:sp>
        <p:nvSpPr>
          <p:cNvPr id="517" name="Slide Subtitle"/>
          <p:cNvSpPr txBox="1"/>
          <p:nvPr>
            <p:ph type="body" idx="21"/>
          </p:nvPr>
        </p:nvSpPr>
        <p:spPr>
          <a:prstGeom prst="rect">
            <a:avLst/>
          </a:prstGeom>
        </p:spPr>
        <p:txBody>
          <a:bodyPr/>
          <a:lstStyle/>
          <a:p>
            <a:pPr/>
          </a:p>
        </p:txBody>
      </p:sp>
      <p:sp>
        <p:nvSpPr>
          <p:cNvPr id="518" name="Slide bullet text"/>
          <p:cNvSpPr txBox="1"/>
          <p:nvPr>
            <p:ph type="body" idx="1"/>
          </p:nvPr>
        </p:nvSpPr>
        <p:spPr>
          <a:prstGeom prst="rect">
            <a:avLst/>
          </a:prstGeom>
        </p:spPr>
        <p:txBody>
          <a:bodyPr/>
          <a:lstStyle/>
          <a:p>
            <a:pPr/>
          </a:p>
        </p:txBody>
      </p:sp>
      <p:pic>
        <p:nvPicPr>
          <p:cNvPr id="519" name="Picture 2" descr="Picture 2"/>
          <p:cNvPicPr>
            <a:picLocks noChangeAspect="1"/>
          </p:cNvPicPr>
          <p:nvPr/>
        </p:nvPicPr>
        <p:blipFill>
          <a:blip r:embed="rId3">
            <a:extLst/>
          </a:blip>
          <a:srcRect l="0" t="17379" r="0" b="17303"/>
          <a:stretch>
            <a:fillRect/>
          </a:stretch>
        </p:blipFill>
        <p:spPr>
          <a:xfrm>
            <a:off x="1294545" y="2278562"/>
            <a:ext cx="22459308" cy="1098537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Title 1"/>
          <p:cNvSpPr txBox="1"/>
          <p:nvPr>
            <p:ph type="title"/>
          </p:nvPr>
        </p:nvSpPr>
        <p:spPr>
          <a:prstGeom prst="rect">
            <a:avLst/>
          </a:prstGeom>
        </p:spPr>
        <p:txBody>
          <a:bodyPr/>
          <a:lstStyle/>
          <a:p>
            <a:pPr/>
            <a:r>
              <a:t>Gender Bias at Berkley (1973)</a:t>
            </a:r>
          </a:p>
        </p:txBody>
      </p:sp>
      <p:sp>
        <p:nvSpPr>
          <p:cNvPr id="524" name="Are men applying to Berkeley more likely to get in than wom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Are men applying to Berkeley more likely to get in than women?</a:t>
            </a:r>
          </a:p>
        </p:txBody>
      </p:sp>
      <p:sp>
        <p:nvSpPr>
          <p:cNvPr id="525" name="Slide bullet text"/>
          <p:cNvSpPr txBox="1"/>
          <p:nvPr>
            <p:ph type="body" idx="1"/>
          </p:nvPr>
        </p:nvSpPr>
        <p:spPr>
          <a:prstGeom prst="rect">
            <a:avLst/>
          </a:prstGeom>
        </p:spPr>
        <p:txBody>
          <a:bodyPr/>
          <a:lstStyle/>
          <a:p>
            <a:pPr/>
          </a:p>
        </p:txBody>
      </p:sp>
      <p:pic>
        <p:nvPicPr>
          <p:cNvPr id="526" name="Content Placeholder 3" descr="Content Placeholder 3"/>
          <p:cNvPicPr>
            <a:picLocks noChangeAspect="1"/>
          </p:cNvPicPr>
          <p:nvPr/>
        </p:nvPicPr>
        <p:blipFill>
          <a:blip r:embed="rId3">
            <a:extLst/>
          </a:blip>
          <a:stretch>
            <a:fillRect/>
          </a:stretch>
        </p:blipFill>
        <p:spPr>
          <a:xfrm>
            <a:off x="694755" y="3829085"/>
            <a:ext cx="12446001" cy="3581401"/>
          </a:xfrm>
          <a:prstGeom prst="rect">
            <a:avLst/>
          </a:prstGeom>
          <a:ln w="12700">
            <a:miter lim="400000"/>
          </a:ln>
        </p:spPr>
      </p:pic>
      <p:pic>
        <p:nvPicPr>
          <p:cNvPr id="527" name="Picture 2" descr="Picture 2"/>
          <p:cNvPicPr>
            <a:picLocks noChangeAspect="1"/>
          </p:cNvPicPr>
          <p:nvPr/>
        </p:nvPicPr>
        <p:blipFill>
          <a:blip r:embed="rId4">
            <a:extLst/>
          </a:blip>
          <a:stretch>
            <a:fillRect/>
          </a:stretch>
        </p:blipFill>
        <p:spPr>
          <a:xfrm>
            <a:off x="11107180" y="5653339"/>
            <a:ext cx="12918785" cy="7510373"/>
          </a:xfrm>
          <a:prstGeom prst="rect">
            <a:avLst/>
          </a:prstGeom>
          <a:ln w="12700">
            <a:miter lim="400000"/>
          </a:ln>
        </p:spPr>
      </p:pic>
      <p:sp>
        <p:nvSpPr>
          <p:cNvPr id="528" name="Departments have different acceptance rates,…"/>
          <p:cNvSpPr txBox="1"/>
          <p:nvPr/>
        </p:nvSpPr>
        <p:spPr>
          <a:xfrm>
            <a:off x="1203853" y="8046078"/>
            <a:ext cx="9546462"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pPr>
            <a:r>
              <a:t>Departments have different acceptance rates, </a:t>
            </a:r>
          </a:p>
          <a:p>
            <a:pPr marL="609600" indent="-609600">
              <a:buSzPct val="123000"/>
              <a:buChar char="•"/>
            </a:pPr>
            <a:r>
              <a:t>More women applied to departments with lower acceptance rates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2"/>
      <p:bldP build="whole" bldLvl="1" animBg="1" rev="0" advAuto="0" spid="527"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Title 1"/>
          <p:cNvSpPr txBox="1"/>
          <p:nvPr>
            <p:ph type="title"/>
          </p:nvPr>
        </p:nvSpPr>
        <p:spPr>
          <a:prstGeom prst="rect">
            <a:avLst/>
          </a:prstGeom>
        </p:spPr>
        <p:txBody>
          <a:bodyPr/>
          <a:lstStyle/>
          <a:p>
            <a:pPr/>
            <a:r>
              <a:t>Spurious Correlations</a:t>
            </a:r>
          </a:p>
        </p:txBody>
      </p:sp>
      <p:sp>
        <p:nvSpPr>
          <p:cNvPr id="533" name="Slide Subtitle"/>
          <p:cNvSpPr txBox="1"/>
          <p:nvPr>
            <p:ph type="body" idx="21"/>
          </p:nvPr>
        </p:nvSpPr>
        <p:spPr>
          <a:prstGeom prst="rect">
            <a:avLst/>
          </a:prstGeom>
        </p:spPr>
        <p:txBody>
          <a:bodyPr/>
          <a:lstStyle/>
          <a:p>
            <a:pPr/>
          </a:p>
        </p:txBody>
      </p:sp>
      <p:pic>
        <p:nvPicPr>
          <p:cNvPr id="534" name="Picture 8" descr="Picture 8"/>
          <p:cNvPicPr>
            <a:picLocks noChangeAspect="1"/>
          </p:cNvPicPr>
          <p:nvPr/>
        </p:nvPicPr>
        <p:blipFill>
          <a:blip r:embed="rId3">
            <a:extLst/>
          </a:blip>
          <a:srcRect l="0" t="3294" r="0" b="4355"/>
          <a:stretch>
            <a:fillRect/>
          </a:stretch>
        </p:blipFill>
        <p:spPr>
          <a:xfrm>
            <a:off x="5334000" y="2915400"/>
            <a:ext cx="13716000" cy="1029755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Title 1"/>
          <p:cNvSpPr txBox="1"/>
          <p:nvPr>
            <p:ph type="title"/>
          </p:nvPr>
        </p:nvSpPr>
        <p:spPr>
          <a:prstGeom prst="rect">
            <a:avLst/>
          </a:prstGeom>
        </p:spPr>
        <p:txBody>
          <a:bodyPr/>
          <a:lstStyle/>
          <a:p>
            <a:pPr/>
            <a:r>
              <a:t>Spurious Correlations</a:t>
            </a:r>
          </a:p>
        </p:txBody>
      </p:sp>
      <p:pic>
        <p:nvPicPr>
          <p:cNvPr id="539" name="Picture 4" descr="Picture 4"/>
          <p:cNvPicPr>
            <a:picLocks noChangeAspect="1"/>
          </p:cNvPicPr>
          <p:nvPr/>
        </p:nvPicPr>
        <p:blipFill>
          <a:blip r:embed="rId3">
            <a:extLst/>
          </a:blip>
          <a:stretch>
            <a:fillRect/>
          </a:stretch>
        </p:blipFill>
        <p:spPr>
          <a:xfrm>
            <a:off x="3576022" y="3015065"/>
            <a:ext cx="16111909" cy="1009679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itle 1"/>
          <p:cNvSpPr txBox="1"/>
          <p:nvPr>
            <p:ph type="title"/>
          </p:nvPr>
        </p:nvSpPr>
        <p:spPr>
          <a:prstGeom prst="rect">
            <a:avLst/>
          </a:prstGeom>
        </p:spPr>
        <p:txBody>
          <a:bodyPr/>
          <a:lstStyle/>
          <a:p>
            <a:pPr/>
            <a:r>
              <a:t>Spurious Correlations</a:t>
            </a:r>
          </a:p>
        </p:txBody>
      </p:sp>
      <p:sp>
        <p:nvSpPr>
          <p:cNvPr id="544" name="Slide Subtitle"/>
          <p:cNvSpPr txBox="1"/>
          <p:nvPr>
            <p:ph type="body" idx="21"/>
          </p:nvPr>
        </p:nvSpPr>
        <p:spPr>
          <a:prstGeom prst="rect">
            <a:avLst/>
          </a:prstGeom>
        </p:spPr>
        <p:txBody>
          <a:bodyPr/>
          <a:lstStyle/>
          <a:p>
            <a:pPr/>
          </a:p>
        </p:txBody>
      </p:sp>
      <p:sp>
        <p:nvSpPr>
          <p:cNvPr id="545" name="TextBox 6"/>
          <p:cNvSpPr txBox="1"/>
          <p:nvPr/>
        </p:nvSpPr>
        <p:spPr>
          <a:xfrm>
            <a:off x="1253820" y="12474288"/>
            <a:ext cx="12012664"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https://www.tylervigen.com/spurious-correlations</a:t>
            </a:r>
          </a:p>
        </p:txBody>
      </p:sp>
      <p:pic>
        <p:nvPicPr>
          <p:cNvPr id="546" name="Picture 7" descr="Picture 7"/>
          <p:cNvPicPr>
            <a:picLocks noChangeAspect="1"/>
          </p:cNvPicPr>
          <p:nvPr/>
        </p:nvPicPr>
        <p:blipFill>
          <a:blip r:embed="rId3">
            <a:extLst/>
          </a:blip>
          <a:stretch>
            <a:fillRect/>
          </a:stretch>
        </p:blipFill>
        <p:spPr>
          <a:xfrm>
            <a:off x="4531357" y="2874122"/>
            <a:ext cx="14445258" cy="943756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0" name="Picture 2" descr="Picture 2"/>
          <p:cNvPicPr>
            <a:picLocks noChangeAspect="1"/>
          </p:cNvPicPr>
          <p:nvPr/>
        </p:nvPicPr>
        <p:blipFill>
          <a:blip r:embed="rId3">
            <a:extLst/>
          </a:blip>
          <a:stretch>
            <a:fillRect/>
          </a:stretch>
        </p:blipFill>
        <p:spPr>
          <a:xfrm>
            <a:off x="934719" y="1286025"/>
            <a:ext cx="22433282" cy="11681081"/>
          </a:xfrm>
          <a:prstGeom prst="rect">
            <a:avLst/>
          </a:prstGeom>
          <a:ln w="12700">
            <a:miter lim="400000"/>
          </a:ln>
        </p:spPr>
      </p:pic>
      <p:sp>
        <p:nvSpPr>
          <p:cNvPr id="551" name="Line"/>
          <p:cNvSpPr/>
          <p:nvPr/>
        </p:nvSpPr>
        <p:spPr>
          <a:xfrm flipV="1">
            <a:off x="11557000" y="6223000"/>
            <a:ext cx="1270000" cy="1270000"/>
          </a:xfrm>
          <a:prstGeom prst="line">
            <a:avLst/>
          </a:prstGeom>
          <a:ln w="25400">
            <a:solidFill>
              <a:srgbClr val="000000"/>
            </a:solidFill>
            <a:miter lim="400000"/>
            <a:tailEnd type="triangle"/>
          </a:ln>
        </p:spPr>
        <p:txBody>
          <a:bodyPr lIns="50800" tIns="50800" rIns="50800" bIns="50800" anchor="ctr"/>
          <a:lstStyle/>
          <a:p>
            <a:pPr/>
          </a:p>
        </p:txBody>
      </p:sp>
      <p:grpSp>
        <p:nvGrpSpPr>
          <p:cNvPr id="554" name="Group"/>
          <p:cNvGrpSpPr/>
          <p:nvPr/>
        </p:nvGrpSpPr>
        <p:grpSpPr>
          <a:xfrm>
            <a:off x="12146945" y="7370632"/>
            <a:ext cx="8695640" cy="5664626"/>
            <a:chOff x="0" y="0"/>
            <a:chExt cx="8695638" cy="5664624"/>
          </a:xfrm>
        </p:grpSpPr>
        <p:sp>
          <p:nvSpPr>
            <p:cNvPr id="552" name="Arrow"/>
            <p:cNvSpPr/>
            <p:nvPr/>
          </p:nvSpPr>
          <p:spPr>
            <a:xfrm rot="18695530">
              <a:off x="2827021" y="1918949"/>
              <a:ext cx="5702510"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3" name="Confounding Variable Economy"/>
            <p:cNvSpPr txBox="1"/>
            <p:nvPr/>
          </p:nvSpPr>
          <p:spPr>
            <a:xfrm>
              <a:off x="0" y="4856193"/>
              <a:ext cx="8695640" cy="808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Confounding Variable Economy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lide Subtitle"/>
          <p:cNvSpPr txBox="1"/>
          <p:nvPr>
            <p:ph type="body" idx="21"/>
          </p:nvPr>
        </p:nvSpPr>
        <p:spPr>
          <a:prstGeom prst="rect">
            <a:avLst/>
          </a:prstGeom>
        </p:spPr>
        <p:txBody>
          <a:bodyPr/>
          <a:lstStyle/>
          <a:p>
            <a:pPr/>
          </a:p>
        </p:txBody>
      </p:sp>
      <p:sp>
        <p:nvSpPr>
          <p:cNvPr id="348" name="Slide Subtitle"/>
          <p:cNvSpPr txBox="1"/>
          <p:nvPr>
            <p:ph type="body" sz="half" idx="1"/>
          </p:nvPr>
        </p:nvSpPr>
        <p:spPr>
          <a:prstGeom prst="rect">
            <a:avLst/>
          </a:prstGeom>
        </p:spPr>
        <p:txBody>
          <a:bodyPr/>
          <a:lstStyle/>
          <a:p>
            <a:pPr marL="365760" indent="-365760" defTabSz="1463003">
              <a:spcBef>
                <a:spcPts val="2700"/>
              </a:spcBef>
              <a:defRPr sz="2880"/>
            </a:pPr>
            <a:r>
              <a:rPr b="1"/>
              <a:t>Cinco.ai</a:t>
            </a:r>
            <a:r>
              <a:t> </a:t>
            </a:r>
            <a:r>
              <a:t>– CEO &amp; AI Architect</a:t>
            </a:r>
          </a:p>
          <a:p>
            <a:pPr marL="365760" indent="-365760" defTabSz="1463003">
              <a:spcBef>
                <a:spcPts val="2700"/>
              </a:spcBef>
              <a:defRPr sz="2880"/>
            </a:pPr>
            <a:r>
              <a:rPr b="1"/>
              <a:t>University of Utah </a:t>
            </a:r>
            <a:r>
              <a:t>– Adjunct Professor, AI &amp; ML</a:t>
            </a:r>
          </a:p>
          <a:p>
            <a:pPr marL="365760" indent="-365760" defTabSz="1463003">
              <a:spcBef>
                <a:spcPts val="2700"/>
              </a:spcBef>
              <a:defRPr sz="2880"/>
            </a:pPr>
            <a:r>
              <a:rPr b="1"/>
              <a:t>U.N. AI for Good</a:t>
            </a:r>
            <a:r>
              <a:t> </a:t>
            </a:r>
            <a:r>
              <a:t>– Chair, Silicon Valley Innovation Factory</a:t>
            </a:r>
          </a:p>
          <a:p>
            <a:pPr marL="365760" indent="-365760" defTabSz="1463003">
              <a:spcBef>
                <a:spcPts val="2700"/>
              </a:spcBef>
              <a:defRPr sz="2880"/>
            </a:pPr>
            <a:r>
              <a:rPr b="1"/>
              <a:t>U.S. National AI &amp; Cybersecurity ISAO</a:t>
            </a:r>
            <a:r>
              <a:t> </a:t>
            </a:r>
            <a:r>
              <a:t>– Founding Member</a:t>
            </a:r>
          </a:p>
          <a:p>
            <a:pPr marL="365760" indent="-365760" defTabSz="1463003">
              <a:spcBef>
                <a:spcPts val="2700"/>
              </a:spcBef>
              <a:defRPr sz="2880"/>
            </a:pPr>
            <a:r>
              <a:rPr b="1"/>
              <a:t>Tortora Brayda Institute for AI &amp; Cybersecurity</a:t>
            </a:r>
            <a:r>
              <a:t> </a:t>
            </a:r>
            <a:r>
              <a:t>– Fellow</a:t>
            </a:r>
          </a:p>
          <a:p>
            <a:pPr marL="365760" indent="-365760" defTabSz="1463003">
              <a:spcBef>
                <a:spcPts val="2700"/>
              </a:spcBef>
              <a:defRPr sz="2880"/>
            </a:pPr>
            <a:r>
              <a:rPr b="1"/>
              <a:t>Gerald Huff Fund for Humanity</a:t>
            </a:r>
            <a:r>
              <a:t> </a:t>
            </a:r>
            <a:r>
              <a:t>– Board Member</a:t>
            </a:r>
          </a:p>
          <a:p>
            <a:pPr marL="365760" indent="-365760" defTabSz="1463003">
              <a:spcBef>
                <a:spcPts val="2700"/>
              </a:spcBef>
              <a:defRPr sz="2880"/>
            </a:pPr>
            <a:r>
              <a:rPr b="1"/>
              <a:t>Keynote Speaker</a:t>
            </a:r>
            <a:r>
              <a:t> </a:t>
            </a:r>
            <a:r>
              <a:t>– AI Strategy, Post AI-Economics, The Future of Work</a:t>
            </a:r>
          </a:p>
          <a:p>
            <a:pPr marL="365760" indent="-365760" defTabSz="1463003">
              <a:spcBef>
                <a:spcPts val="2700"/>
              </a:spcBef>
              <a:defRPr sz="2880"/>
            </a:pPr>
            <a:r>
              <a:rPr b="1"/>
              <a:t>Sample Clients:</a:t>
            </a:r>
            <a:r>
              <a:t> SEACEN, GoodRx, Adobe, Disney, Vatican, M1, GoDaddy, Blizzard Entertainment, Visa, ZEO Energy, InterContinental Hotels Group, Macmillan</a:t>
            </a:r>
          </a:p>
        </p:txBody>
      </p:sp>
      <p:pic>
        <p:nvPicPr>
          <p:cNvPr id="349" name="Bowl of pappardelle pasta with parsley butter, roasted hazelnuts, and shaved parmesan cheese" descr="Bowl of pappardelle pasta with parsley butter, roasted hazelnuts, and shaved parmesan cheese"/>
          <p:cNvPicPr>
            <a:picLocks noChangeAspect="1"/>
          </p:cNvPicPr>
          <p:nvPr>
            <p:ph type="pic" idx="22"/>
          </p:nvPr>
        </p:nvPicPr>
        <p:blipFill>
          <a:blip r:embed="rId3">
            <a:extLst/>
          </a:blip>
          <a:srcRect l="13825" t="0" r="31289" b="0"/>
          <a:stretch>
            <a:fillRect/>
          </a:stretch>
        </p:blipFill>
        <p:spPr>
          <a:xfrm>
            <a:off x="12191999" y="1263848"/>
            <a:ext cx="10916874" cy="11188205"/>
          </a:xfrm>
          <a:prstGeom prst="rect">
            <a:avLst/>
          </a:prstGeom>
        </p:spPr>
      </p:pic>
      <p:sp>
        <p:nvSpPr>
          <p:cNvPr id="350" name="Who Am I"/>
          <p:cNvSpPr txBox="1"/>
          <p:nvPr>
            <p:ph type="title"/>
          </p:nvPr>
        </p:nvSpPr>
        <p:spPr>
          <a:prstGeom prst="rect">
            <a:avLst/>
          </a:prstGeom>
        </p:spPr>
        <p:txBody>
          <a:bodyPr/>
          <a:lstStyle>
            <a:lvl1pPr>
              <a:defRPr spc="-200"/>
            </a:lvl1pPr>
          </a:lstStyle>
          <a:p>
            <a:pPr/>
            <a:r>
              <a:t>Tim Kapp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What’s the cost of bad data science?"/>
          <p:cNvSpPr txBox="1"/>
          <p:nvPr>
            <p:ph type="title"/>
          </p:nvPr>
        </p:nvSpPr>
        <p:spPr>
          <a:prstGeom prst="rect">
            <a:avLst/>
          </a:prstGeom>
        </p:spPr>
        <p:txBody>
          <a:bodyPr/>
          <a:lstStyle/>
          <a:p>
            <a:pPr/>
            <a:r>
              <a:t>What’s the cost of bad data science?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Utah Snow Pac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Utah Snow Pack</a:t>
            </a:r>
          </a:p>
        </p:txBody>
      </p:sp>
      <p:sp>
        <p:nvSpPr>
          <p:cNvPr id="561" name="Even when the data is correct, you have to worry about interpretation.…"/>
          <p:cNvSpPr txBox="1"/>
          <p:nvPr>
            <p:ph type="body" sz="half" idx="1"/>
          </p:nvPr>
        </p:nvSpPr>
        <p:spPr>
          <a:prstGeom prst="rect">
            <a:avLst/>
          </a:prstGeom>
        </p:spPr>
        <p:txBody>
          <a:bodyPr/>
          <a:lstStyle/>
          <a:p>
            <a:pPr/>
            <a:r>
              <a:t>Even when the data is correct, you have to worry about interpretation.</a:t>
            </a:r>
          </a:p>
          <a:p>
            <a:pPr/>
            <a:r>
              <a:t>At the end of a snow season, this chart would be disastrous. At the beginning it’s “meh”. Why?</a:t>
            </a:r>
          </a:p>
          <a:p>
            <a:pPr/>
            <a:r>
              <a:t>There are many systems that act like expiring “options” that behave this way.</a:t>
            </a:r>
          </a:p>
        </p:txBody>
      </p:sp>
      <p:pic>
        <p:nvPicPr>
          <p:cNvPr id="562" name="Hot-air balloons viewed from below against a blue sky" descr="Hot-air balloons viewed from below against a blue sky"/>
          <p:cNvPicPr>
            <a:picLocks noChangeAspect="1"/>
          </p:cNvPicPr>
          <p:nvPr>
            <p:ph type="pic" idx="22"/>
          </p:nvPr>
        </p:nvPicPr>
        <p:blipFill>
          <a:blip r:embed="rId2">
            <a:extLst/>
          </a:blip>
          <a:srcRect l="0" t="7992" r="0" b="7992"/>
          <a:stretch>
            <a:fillRect/>
          </a:stretch>
        </p:blipFill>
        <p:spPr>
          <a:xfrm>
            <a:off x="12192000" y="1263848"/>
            <a:ext cx="10916874" cy="11188205"/>
          </a:xfrm>
          <a:prstGeom prst="rect">
            <a:avLst/>
          </a:prstGeom>
        </p:spPr>
      </p:pic>
      <p:sp>
        <p:nvSpPr>
          <p:cNvPr id="563" name="Crying “Wolf”"/>
          <p:cNvSpPr txBox="1"/>
          <p:nvPr>
            <p:ph type="title"/>
          </p:nvPr>
        </p:nvSpPr>
        <p:spPr>
          <a:prstGeom prst="rect">
            <a:avLst/>
          </a:prstGeom>
        </p:spPr>
        <p:txBody>
          <a:bodyPr/>
          <a:lstStyle/>
          <a:p>
            <a:pPr/>
            <a:r>
              <a:t>Crying “Wolf”</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he Space Shutt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Space Shuttle</a:t>
            </a:r>
          </a:p>
        </p:txBody>
      </p:sp>
      <p:sp>
        <p:nvSpPr>
          <p:cNvPr id="566" name="Rubber becomes less flexible as temperature drops. O-rings might not seal properly during ignition,…"/>
          <p:cNvSpPr txBox="1"/>
          <p:nvPr>
            <p:ph type="body" sz="half" idx="1"/>
          </p:nvPr>
        </p:nvSpPr>
        <p:spPr>
          <a:prstGeom prst="rect">
            <a:avLst/>
          </a:prstGeom>
        </p:spPr>
        <p:txBody>
          <a:bodyPr/>
          <a:lstStyle/>
          <a:p>
            <a:pPr marL="371856" indent="-371856" defTabSz="1487386">
              <a:spcBef>
                <a:spcPts val="2700"/>
              </a:spcBef>
              <a:defRPr sz="2928"/>
            </a:pPr>
            <a:r>
              <a:t>Rubber becomes less flexible as temperature drops. O-rings might not seal properly during ignition,</a:t>
            </a:r>
          </a:p>
          <a:p>
            <a:pPr marL="371856" indent="-371856" defTabSz="1487386">
              <a:spcBef>
                <a:spcPts val="2700"/>
              </a:spcBef>
              <a:defRPr sz="2928"/>
            </a:pPr>
            <a:r>
              <a:t>At launch time, the temperature at the Kennedy Space Center was 36 degrees Fahrenheit. This was 15 degrees colder than any prior Space Shuttle launch.</a:t>
            </a:r>
          </a:p>
          <a:p>
            <a:pPr marL="371856" indent="-371856" defTabSz="1487386">
              <a:spcBef>
                <a:spcPts val="2700"/>
              </a:spcBef>
              <a:defRPr sz="2928"/>
            </a:pPr>
            <a:r>
              <a:t>Before the launch, engineers attempted to persuade NASA management to delay the mission. They brought data from earlier shuttle flights showing instances of O-ring erosion. </a:t>
            </a:r>
          </a:p>
          <a:p>
            <a:pPr marL="371856" indent="-371856" defTabSz="1487386">
              <a:spcBef>
                <a:spcPts val="2700"/>
              </a:spcBef>
              <a:defRPr sz="2928"/>
            </a:pPr>
            <a:r>
              <a:t>Charts shown to decision-makers listed launches in tabular form, documenting which O-rings had erosion and which did not. What the charts failed to do was plot O-ring damage against temperature in a clear, visual manner.</a:t>
            </a:r>
          </a:p>
          <a:p>
            <a:pPr marL="371856" indent="-371856" defTabSz="1487386">
              <a:spcBef>
                <a:spcPts val="2700"/>
              </a:spcBef>
              <a:defRPr sz="2928"/>
            </a:pPr>
            <a:r>
              <a:t>Launches with no O-ring damage were largely excluded from the analysis. This omission distorted the picture.</a:t>
            </a:r>
          </a:p>
        </p:txBody>
      </p:sp>
      <p:sp>
        <p:nvSpPr>
          <p:cNvPr id="567" name="Bad data costs lives"/>
          <p:cNvSpPr txBox="1"/>
          <p:nvPr>
            <p:ph type="title"/>
          </p:nvPr>
        </p:nvSpPr>
        <p:spPr>
          <a:prstGeom prst="rect">
            <a:avLst/>
          </a:prstGeom>
        </p:spPr>
        <p:txBody>
          <a:bodyPr/>
          <a:lstStyle>
            <a:lvl1pPr defTabSz="2365188">
              <a:defRPr spc="-164" sz="8245"/>
            </a:lvl1pPr>
          </a:lstStyle>
          <a:p>
            <a:pPr/>
            <a:r>
              <a:t>Bad data costs lives</a:t>
            </a:r>
          </a:p>
        </p:txBody>
      </p:sp>
      <p:pic>
        <p:nvPicPr>
          <p:cNvPr id="568" name="pasted-movie.png" descr="pasted-movie.png"/>
          <p:cNvPicPr>
            <a:picLocks noChangeAspect="1"/>
          </p:cNvPicPr>
          <p:nvPr/>
        </p:nvPicPr>
        <p:blipFill>
          <a:blip r:embed="rId3">
            <a:extLst/>
          </a:blip>
          <a:stretch>
            <a:fillRect/>
          </a:stretch>
        </p:blipFill>
        <p:spPr>
          <a:xfrm>
            <a:off x="13607876" y="1485799"/>
            <a:ext cx="8491088" cy="4779269"/>
          </a:xfrm>
          <a:prstGeom prst="rect">
            <a:avLst/>
          </a:prstGeom>
          <a:ln w="12700">
            <a:miter lim="400000"/>
          </a:ln>
        </p:spPr>
      </p:pic>
      <p:pic>
        <p:nvPicPr>
          <p:cNvPr id="569" name="pasted-movie.png" descr="pasted-movie.png"/>
          <p:cNvPicPr>
            <a:picLocks noChangeAspect="1"/>
          </p:cNvPicPr>
          <p:nvPr/>
        </p:nvPicPr>
        <p:blipFill>
          <a:blip r:embed="rId4">
            <a:extLst/>
          </a:blip>
          <a:stretch>
            <a:fillRect/>
          </a:stretch>
        </p:blipFill>
        <p:spPr>
          <a:xfrm>
            <a:off x="13504141" y="6528845"/>
            <a:ext cx="8698558" cy="6989914"/>
          </a:xfrm>
          <a:prstGeom prst="rect">
            <a:avLst/>
          </a:prstGeom>
          <a:ln w="12700">
            <a:miter lim="400000"/>
          </a:ln>
        </p:spPr>
      </p:pic>
      <p:pic>
        <p:nvPicPr>
          <p:cNvPr id="570" name="pasted-movie.png" descr="pasted-movie.png"/>
          <p:cNvPicPr>
            <a:picLocks noChangeAspect="1"/>
          </p:cNvPicPr>
          <p:nvPr/>
        </p:nvPicPr>
        <p:blipFill>
          <a:blip r:embed="rId5">
            <a:extLst/>
          </a:blip>
          <a:stretch>
            <a:fillRect/>
          </a:stretch>
        </p:blipFill>
        <p:spPr>
          <a:xfrm>
            <a:off x="12760597" y="791285"/>
            <a:ext cx="9779001" cy="55272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0"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4" name="Colorful tulip field in front of a Dutch windmill" descr="Colorful tulip field in front of a Dutch windmill"/>
          <p:cNvPicPr>
            <a:picLocks noChangeAspect="1"/>
          </p:cNvPicPr>
          <p:nvPr>
            <p:ph type="pic" idx="21"/>
          </p:nvPr>
        </p:nvPicPr>
        <p:blipFill>
          <a:blip r:embed="rId3">
            <a:extLst/>
          </a:blip>
          <a:srcRect l="0" t="13048" r="0" b="41513"/>
          <a:stretch>
            <a:fillRect/>
          </a:stretch>
        </p:blipFill>
        <p:spPr>
          <a:xfrm>
            <a:off x="0" y="0"/>
            <a:ext cx="24384000" cy="13716000"/>
          </a:xfrm>
          <a:prstGeom prst="rect">
            <a:avLst/>
          </a:prstGeom>
        </p:spPr>
      </p:pic>
      <p:pic>
        <p:nvPicPr>
          <p:cNvPr id="575" name="perry-rolland.gif" descr="perry-rolland.gif"/>
          <p:cNvPicPr>
            <a:picLocks noChangeAspect="1"/>
          </p:cNvPicPr>
          <p:nvPr/>
        </p:nvPicPr>
        <p:blipFill>
          <a:blip r:embed="rId4">
            <a:extLst/>
          </a:blip>
          <a:stretch>
            <a:fillRect/>
          </a:stretch>
        </p:blipFill>
        <p:spPr>
          <a:xfrm>
            <a:off x="19390052" y="391389"/>
            <a:ext cx="3447539" cy="4773515"/>
          </a:xfrm>
          <a:prstGeom prst="rect">
            <a:avLst/>
          </a:prstGeom>
          <a:ln w="12700">
            <a:miter lim="400000"/>
          </a:ln>
          <a:effectLst>
            <a:outerShdw sx="100000" sy="100000" kx="0" ky="0" algn="b" rotWithShape="0" blurRad="190500" dist="12700" dir="5400000">
              <a:srgbClr val="000000"/>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9" name="The Fallout"/>
          <p:cNvSpPr txBox="1"/>
          <p:nvPr>
            <p:ph type="title"/>
          </p:nvPr>
        </p:nvSpPr>
        <p:spPr>
          <a:prstGeom prst="rect">
            <a:avLst/>
          </a:prstGeom>
        </p:spPr>
        <p:txBody>
          <a:bodyPr/>
          <a:lstStyle/>
          <a:p>
            <a:pPr/>
            <a:r>
              <a:t>The Fallout</a:t>
            </a:r>
          </a:p>
        </p:txBody>
      </p:sp>
      <p:sp>
        <p:nvSpPr>
          <p:cNvPr id="580" name="Slide Subtitle"/>
          <p:cNvSpPr txBox="1"/>
          <p:nvPr>
            <p:ph type="body" idx="21"/>
          </p:nvPr>
        </p:nvSpPr>
        <p:spPr>
          <a:prstGeom prst="rect">
            <a:avLst/>
          </a:prstGeom>
        </p:spPr>
        <p:txBody>
          <a:bodyPr/>
          <a:lstStyle/>
          <a:p>
            <a:pPr/>
          </a:p>
        </p:txBody>
      </p:sp>
      <p:sp>
        <p:nvSpPr>
          <p:cNvPr id="581" name="Trinity bomb was 200x larger than the TNT test.…"/>
          <p:cNvSpPr txBox="1"/>
          <p:nvPr>
            <p:ph type="body" sz="quarter" idx="1"/>
          </p:nvPr>
        </p:nvSpPr>
        <p:spPr>
          <a:xfrm>
            <a:off x="1206500" y="4248504"/>
            <a:ext cx="7871160" cy="8256012"/>
          </a:xfrm>
          <a:prstGeom prst="rect">
            <a:avLst/>
          </a:prstGeom>
        </p:spPr>
        <p:txBody>
          <a:bodyPr/>
          <a:lstStyle/>
          <a:p>
            <a:pPr marL="463295" indent="-463295" defTabSz="1853137">
              <a:spcBef>
                <a:spcPts val="3400"/>
              </a:spcBef>
              <a:defRPr sz="3648"/>
            </a:pPr>
            <a:r>
              <a:t>Trinity bomb was 200x larger than the TNT test. </a:t>
            </a:r>
          </a:p>
          <a:p>
            <a:pPr marL="463295" indent="-463295" defTabSz="1853137">
              <a:spcBef>
                <a:spcPts val="3400"/>
              </a:spcBef>
              <a:defRPr sz="3648"/>
            </a:pPr>
            <a:r>
              <a:t>4-10x larger than consensus estimate (~21 kilotons)</a:t>
            </a:r>
          </a:p>
          <a:p>
            <a:pPr marL="463295" indent="-463295" defTabSz="1853137">
              <a:spcBef>
                <a:spcPts val="3400"/>
              </a:spcBef>
              <a:defRPr sz="3648"/>
            </a:pPr>
            <a:r>
              <a:t>Land based testing: cancer-related deaths near blast zones ~ 10-24</a:t>
            </a:r>
          </a:p>
          <a:p>
            <a:pPr marL="463295" indent="-463295" defTabSz="1853137">
              <a:spcBef>
                <a:spcPts val="3400"/>
              </a:spcBef>
              <a:defRPr sz="3648"/>
            </a:pPr>
            <a:r>
              <a:t>Bomb tests pushed radio active material into the stratosphere and jet stream</a:t>
            </a:r>
          </a:p>
          <a:p>
            <a:pPr marL="463295" indent="-463295" defTabSz="1853137">
              <a:spcBef>
                <a:spcPts val="3400"/>
              </a:spcBef>
              <a:defRPr sz="3648"/>
            </a:pPr>
            <a:r>
              <a:t>Between 17k - 340k excess deaths (US only) from cancer nationwide</a:t>
            </a:r>
          </a:p>
        </p:txBody>
      </p:sp>
      <p:pic>
        <p:nvPicPr>
          <p:cNvPr id="582" name="1f43c5ad172902c7b1b454272c115443553571945bffd90094defd7d882c2509.jpeg" descr="1f43c5ad172902c7b1b454272c115443553571945bffd90094defd7d882c2509.jpeg"/>
          <p:cNvPicPr>
            <a:picLocks noChangeAspect="1"/>
          </p:cNvPicPr>
          <p:nvPr/>
        </p:nvPicPr>
        <p:blipFill>
          <a:blip r:embed="rId3">
            <a:extLst/>
          </a:blip>
          <a:stretch>
            <a:fillRect/>
          </a:stretch>
        </p:blipFill>
        <p:spPr>
          <a:xfrm>
            <a:off x="10147572" y="3869467"/>
            <a:ext cx="12973475" cy="7061512"/>
          </a:xfrm>
          <a:prstGeom prst="rect">
            <a:avLst/>
          </a:prstGeom>
          <a:ln w="12700">
            <a:miter lim="400000"/>
          </a:ln>
        </p:spPr>
      </p:pic>
      <p:sp>
        <p:nvSpPr>
          <p:cNvPr id="583" name="Nuclear Test → Fallout on Grass → Cows Eat Grass → Milk → People → Thyroid &amp; Cancer Risk"/>
          <p:cNvSpPr txBox="1"/>
          <p:nvPr/>
        </p:nvSpPr>
        <p:spPr>
          <a:xfrm>
            <a:off x="10124185" y="11289504"/>
            <a:ext cx="12973476" cy="1374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pPr/>
            <a:r>
              <a:t>Nuclear Test → Fallout on Grass → Cows Eat Grass → Milk → People → Thyroid &amp; Cancer Risk</a:t>
            </a:r>
          </a:p>
        </p:txBody>
      </p:sp>
      <p:grpSp>
        <p:nvGrpSpPr>
          <p:cNvPr id="587" name="Group"/>
          <p:cNvGrpSpPr/>
          <p:nvPr/>
        </p:nvGrpSpPr>
        <p:grpSpPr>
          <a:xfrm>
            <a:off x="10101622" y="4168602"/>
            <a:ext cx="9111076" cy="3012806"/>
            <a:chOff x="0" y="0"/>
            <a:chExt cx="9111075" cy="3012804"/>
          </a:xfrm>
        </p:grpSpPr>
        <p:sp>
          <p:nvSpPr>
            <p:cNvPr id="584" name="Oval"/>
            <p:cNvSpPr/>
            <p:nvPr/>
          </p:nvSpPr>
          <p:spPr>
            <a:xfrm>
              <a:off x="1825205" y="0"/>
              <a:ext cx="1270001" cy="1916815"/>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5" name="Oval"/>
            <p:cNvSpPr/>
            <p:nvPr/>
          </p:nvSpPr>
          <p:spPr>
            <a:xfrm rot="19517360">
              <a:off x="262236" y="1365186"/>
              <a:ext cx="1107648" cy="1267214"/>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6" name="Oval"/>
            <p:cNvSpPr/>
            <p:nvPr/>
          </p:nvSpPr>
          <p:spPr>
            <a:xfrm>
              <a:off x="4055345" y="1095990"/>
              <a:ext cx="5055731" cy="1916815"/>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88" name="Jet Stream"/>
          <p:cNvSpPr/>
          <p:nvPr/>
        </p:nvSpPr>
        <p:spPr>
          <a:xfrm rot="600000">
            <a:off x="10306609" y="5304437"/>
            <a:ext cx="5077594" cy="1875958"/>
          </a:xfrm>
          <a:prstGeom prst="rightArrow">
            <a:avLst>
              <a:gd name="adj1" fmla="val 32000"/>
              <a:gd name="adj2" fmla="val 43327"/>
            </a:avLst>
          </a:prstGeom>
          <a:solidFill>
            <a:srgbClr val="00A1FF">
              <a:alpha val="5375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Jet Stream</a:t>
            </a:r>
          </a:p>
        </p:txBody>
      </p:sp>
      <p:sp>
        <p:nvSpPr>
          <p:cNvPr id="589" name="Oval"/>
          <p:cNvSpPr/>
          <p:nvPr/>
        </p:nvSpPr>
        <p:spPr>
          <a:xfrm>
            <a:off x="11934468" y="6680482"/>
            <a:ext cx="1056990" cy="766740"/>
          </a:xfrm>
          <a:prstGeom prst="ellipse">
            <a:avLst/>
          </a:prstGeom>
          <a:ln w="50800">
            <a:solidFill>
              <a:schemeClr val="accent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0" name="Oval"/>
          <p:cNvSpPr/>
          <p:nvPr/>
        </p:nvSpPr>
        <p:spPr>
          <a:xfrm>
            <a:off x="14128666" y="7497828"/>
            <a:ext cx="612810" cy="444532"/>
          </a:xfrm>
          <a:prstGeom prst="ellipse">
            <a:avLst/>
          </a:prstGeom>
          <a:ln w="50800">
            <a:solidFill>
              <a:schemeClr val="accent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582"/>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8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81">
                                            <p:txEl>
                                              <p:pRg st="2" end="2"/>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58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5" fill="hold">
                                  <p:stCondLst>
                                    <p:cond delay="0"/>
                                  </p:stCondLst>
                                  <p:iterate type="el" backwards="0">
                                    <p:tmAbs val="0"/>
                                  </p:iterate>
                                  <p:childTnLst>
                                    <p:set>
                                      <p:cBhvr>
                                        <p:cTn id="29" fill="hold"/>
                                        <p:tgtEl>
                                          <p:spTgt spid="5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6" fill="hold">
                                  <p:stCondLst>
                                    <p:cond delay="0"/>
                                  </p:stCondLst>
                                  <p:iterate type="el" backwards="0">
                                    <p:tmAbs val="0"/>
                                  </p:iterate>
                                  <p:childTnLst>
                                    <p:set>
                                      <p:cBhvr>
                                        <p:cTn id="33" fill="hold"/>
                                        <p:tgtEl>
                                          <p:spTgt spid="587"/>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7" fill="hold">
                                  <p:stCondLst>
                                    <p:cond delay="0"/>
                                  </p:stCondLst>
                                  <p:iterate type="el" backwards="0">
                                    <p:tmAbs val="0"/>
                                  </p:iterate>
                                  <p:childTnLst>
                                    <p:set>
                                      <p:cBhvr>
                                        <p:cTn id="36" fill="hold"/>
                                        <p:tgtEl>
                                          <p:spTgt spid="5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581">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58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1" grpId="1"/>
      <p:bldP build="whole" bldLvl="1" animBg="1" rev="0" advAuto="0" spid="587" grpId="6"/>
      <p:bldP build="whole" bldLvl="1" animBg="1" rev="0" advAuto="0" spid="589" grpId="4"/>
      <p:bldP build="whole" bldLvl="1" animBg="1" rev="0" advAuto="0" spid="582" grpId="2"/>
      <p:bldP build="whole" bldLvl="1" animBg="1" rev="0" advAuto="0" spid="583" grpId="7"/>
      <p:bldP build="whole" bldLvl="1" animBg="1" rev="0" advAuto="0" spid="588" grpId="5"/>
      <p:bldP build="whole" bldLvl="1" animBg="1" rev="0" advAuto="0" spid="590" grpId="3"/>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itle 1"/>
          <p:cNvSpPr txBox="1"/>
          <p:nvPr>
            <p:ph type="title"/>
          </p:nvPr>
        </p:nvSpPr>
        <p:spPr>
          <a:prstGeom prst="rect">
            <a:avLst/>
          </a:prstGeom>
        </p:spPr>
        <p:txBody>
          <a:bodyPr/>
          <a:lstStyle>
            <a:lvl1pPr defTabSz="2218888">
              <a:defRPr spc="-154" sz="7735"/>
            </a:lvl1pPr>
          </a:lstStyle>
          <a:p>
            <a:pPr/>
            <a:r>
              <a:t>zyBook Data Science Lifecycle for Data Analysis</a:t>
            </a:r>
          </a:p>
        </p:txBody>
      </p:sp>
      <p:sp>
        <p:nvSpPr>
          <p:cNvPr id="593" name="Slide Subtitle"/>
          <p:cNvSpPr txBox="1"/>
          <p:nvPr>
            <p:ph type="body" idx="21"/>
          </p:nvPr>
        </p:nvSpPr>
        <p:spPr>
          <a:prstGeom prst="rect">
            <a:avLst/>
          </a:prstGeom>
        </p:spPr>
        <p:txBody>
          <a:bodyPr/>
          <a:lstStyle/>
          <a:p>
            <a:pPr/>
          </a:p>
        </p:txBody>
      </p:sp>
      <p:pic>
        <p:nvPicPr>
          <p:cNvPr id="594" name="Picture 4" descr="Picture 4"/>
          <p:cNvPicPr>
            <a:picLocks noChangeAspect="1"/>
          </p:cNvPicPr>
          <p:nvPr/>
        </p:nvPicPr>
        <p:blipFill>
          <a:blip r:embed="rId2">
            <a:extLst/>
          </a:blip>
          <a:stretch>
            <a:fillRect/>
          </a:stretch>
        </p:blipFill>
        <p:spPr>
          <a:xfrm>
            <a:off x="2080449" y="3317993"/>
            <a:ext cx="20034487" cy="797378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How would you approach a data-driven problem?"/>
          <p:cNvSpPr txBox="1"/>
          <p:nvPr>
            <p:ph type="title"/>
          </p:nvPr>
        </p:nvSpPr>
        <p:spPr>
          <a:prstGeom prst="rect">
            <a:avLst/>
          </a:prstGeom>
        </p:spPr>
        <p:txBody>
          <a:bodyPr/>
          <a:lstStyle/>
          <a:p>
            <a:pPr/>
            <a:r>
              <a:t>How would you approach a data-driven problem?</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itle 1"/>
          <p:cNvSpPr txBox="1"/>
          <p:nvPr>
            <p:ph type="title"/>
          </p:nvPr>
        </p:nvSpPr>
        <p:spPr>
          <a:xfrm>
            <a:off x="1162384" y="1404311"/>
            <a:ext cx="22059232" cy="1100349"/>
          </a:xfrm>
          <a:prstGeom prst="rect">
            <a:avLst/>
          </a:prstGeom>
        </p:spPr>
        <p:txBody>
          <a:bodyPr/>
          <a:lstStyle>
            <a:lvl1pPr defTabSz="813816">
              <a:defRPr sz="4984"/>
            </a:lvl1pPr>
          </a:lstStyle>
          <a:p>
            <a:pPr/>
            <a:r>
              <a:t>The 6S5P Data Science Lifecycle for Taking Action with Data</a:t>
            </a:r>
          </a:p>
        </p:txBody>
      </p:sp>
      <p:sp>
        <p:nvSpPr>
          <p:cNvPr id="599"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0" name="Group 6"/>
          <p:cNvGrpSpPr/>
          <p:nvPr/>
        </p:nvGrpSpPr>
        <p:grpSpPr>
          <a:xfrm>
            <a:off x="11751509" y="3763788"/>
            <a:ext cx="6005545" cy="7598371"/>
            <a:chOff x="0" y="0"/>
            <a:chExt cx="6005543" cy="7598370"/>
          </a:xfrm>
        </p:grpSpPr>
        <p:grpSp>
          <p:nvGrpSpPr>
            <p:cNvPr id="602" name="Rectangle 1039"/>
            <p:cNvGrpSpPr/>
            <p:nvPr/>
          </p:nvGrpSpPr>
          <p:grpSpPr>
            <a:xfrm>
              <a:off x="2312549" y="0"/>
              <a:ext cx="1413743" cy="1714539"/>
              <a:chOff x="0" y="0"/>
              <a:chExt cx="1413742" cy="1714537"/>
            </a:xfrm>
          </p:grpSpPr>
          <p:sp>
            <p:nvSpPr>
              <p:cNvPr id="600" name="Rectangle"/>
              <p:cNvSpPr/>
              <p:nvPr/>
            </p:nvSpPr>
            <p:spPr>
              <a:xfrm>
                <a:off x="-1" y="0"/>
                <a:ext cx="1413744" cy="1714538"/>
              </a:xfrm>
              <a:prstGeom prst="rect">
                <a:avLst/>
              </a:prstGeom>
              <a:gradFill flip="none" rotWithShape="1">
                <a:gsLst>
                  <a:gs pos="0">
                    <a:srgbClr val="FFC000"/>
                  </a:gs>
                  <a:gs pos="100000">
                    <a:srgbClr val="FFFFFF"/>
                  </a:gs>
                </a:gsLst>
                <a:path path="circle">
                  <a:fillToRect l="37721" t="-19636" r="62278" b="119636"/>
                </a:path>
              </a:gra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latin typeface="Franklin Gothic Book"/>
                    <a:ea typeface="Franklin Gothic Book"/>
                    <a:cs typeface="Franklin Gothic Book"/>
                    <a:sym typeface="Franklin Gothic Book"/>
                  </a:defRPr>
                </a:pPr>
              </a:p>
            </p:txBody>
          </p:sp>
          <p:sp>
            <p:nvSpPr>
              <p:cNvPr id="601" name="DataOps"/>
              <p:cNvSpPr txBox="1"/>
              <p:nvPr/>
            </p:nvSpPr>
            <p:spPr>
              <a:xfrm>
                <a:off x="113664" y="226129"/>
                <a:ext cx="1186413" cy="1262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DataOps</a:t>
                </a:r>
              </a:p>
            </p:txBody>
          </p:sp>
        </p:grpSp>
        <p:grpSp>
          <p:nvGrpSpPr>
            <p:cNvPr id="605" name="Rectangle 1038"/>
            <p:cNvGrpSpPr/>
            <p:nvPr/>
          </p:nvGrpSpPr>
          <p:grpSpPr>
            <a:xfrm>
              <a:off x="0" y="6124110"/>
              <a:ext cx="6005544" cy="1474261"/>
              <a:chOff x="0" y="0"/>
              <a:chExt cx="6005543" cy="1474260"/>
            </a:xfrm>
          </p:grpSpPr>
          <p:sp>
            <p:nvSpPr>
              <p:cNvPr id="603" name="Rectangle"/>
              <p:cNvSpPr/>
              <p:nvPr/>
            </p:nvSpPr>
            <p:spPr>
              <a:xfrm>
                <a:off x="0" y="-1"/>
                <a:ext cx="6005544" cy="1474262"/>
              </a:xfrm>
              <a:prstGeom prst="rect">
                <a:avLst/>
              </a:prstGeom>
              <a:gradFill flip="none" rotWithShape="1">
                <a:gsLst>
                  <a:gs pos="0">
                    <a:srgbClr val="FFFFFF"/>
                  </a:gs>
                  <a:gs pos="100000">
                    <a:srgbClr val="FFC000"/>
                  </a:gs>
                </a:gsLst>
                <a:path path="circle">
                  <a:fillToRect l="37721" t="-19636" r="62278" b="119636"/>
                </a:path>
              </a:gradFill>
              <a:ln w="38100" cap="rnd">
                <a:solidFill>
                  <a:srgbClr val="00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04" name="Data Management Platform"/>
              <p:cNvSpPr txBox="1"/>
              <p:nvPr/>
            </p:nvSpPr>
            <p:spPr>
              <a:xfrm>
                <a:off x="113665" y="105990"/>
                <a:ext cx="5778214" cy="1262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Management Platform</a:t>
                </a:r>
              </a:p>
            </p:txBody>
          </p:sp>
        </p:grpSp>
        <p:grpSp>
          <p:nvGrpSpPr>
            <p:cNvPr id="608" name="Group 1032"/>
            <p:cNvGrpSpPr/>
            <p:nvPr/>
          </p:nvGrpSpPr>
          <p:grpSpPr>
            <a:xfrm>
              <a:off x="266685" y="4521436"/>
              <a:ext cx="5494046" cy="1920063"/>
              <a:chOff x="0" y="0"/>
              <a:chExt cx="5494044" cy="1920062"/>
            </a:xfrm>
          </p:grpSpPr>
          <p:pic>
            <p:nvPicPr>
              <p:cNvPr id="606" name="3D Model 10" descr="3D Model 10"/>
              <p:cNvPicPr>
                <a:picLocks noChangeAspect="1"/>
              </p:cNvPicPr>
              <p:nvPr/>
            </p:nvPicPr>
            <p:blipFill>
              <a:blip r:embed="rId3">
                <a:extLst/>
              </a:blip>
              <a:stretch>
                <a:fillRect/>
              </a:stretch>
            </p:blipFill>
            <p:spPr>
              <a:xfrm>
                <a:off x="0" y="0"/>
                <a:ext cx="5494045" cy="1920063"/>
              </a:xfrm>
              <a:prstGeom prst="rect">
                <a:avLst/>
              </a:prstGeom>
              <a:ln w="12700" cap="flat">
                <a:noFill/>
                <a:miter lim="400000"/>
              </a:ln>
              <a:effectLst/>
            </p:spPr>
          </p:pic>
          <p:sp>
            <p:nvSpPr>
              <p:cNvPr id="607" name="TextBox 1027"/>
              <p:cNvSpPr/>
              <p:nvPr/>
            </p:nvSpPr>
            <p:spPr>
              <a:xfrm>
                <a:off x="954353" y="931104"/>
                <a:ext cx="361831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Proof-of-Concept</a:t>
                </a:r>
              </a:p>
            </p:txBody>
          </p:sp>
        </p:grpSp>
        <p:pic>
          <p:nvPicPr>
            <p:cNvPr id="609" name="3D Model 11" descr="3D Model 11"/>
            <p:cNvPicPr>
              <a:picLocks noChangeAspect="1"/>
            </p:cNvPicPr>
            <p:nvPr/>
          </p:nvPicPr>
          <p:blipFill>
            <a:blip r:embed="rId4">
              <a:extLst/>
            </a:blip>
            <a:stretch>
              <a:fillRect/>
            </a:stretch>
          </p:blipFill>
          <p:spPr>
            <a:xfrm>
              <a:off x="519541" y="3738991"/>
              <a:ext cx="4988331" cy="1713550"/>
            </a:xfrm>
            <a:prstGeom prst="rect">
              <a:avLst/>
            </a:prstGeom>
            <a:ln w="12700" cap="flat">
              <a:noFill/>
              <a:miter lim="400000"/>
            </a:ln>
            <a:effectLst/>
          </p:spPr>
        </p:pic>
        <p:sp>
          <p:nvSpPr>
            <p:cNvPr id="610" name="TextBox 1028"/>
            <p:cNvSpPr txBox="1"/>
            <p:nvPr/>
          </p:nvSpPr>
          <p:spPr>
            <a:xfrm>
              <a:off x="1287651" y="4341618"/>
              <a:ext cx="3618310" cy="7161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Proof-of-Value</a:t>
              </a:r>
            </a:p>
          </p:txBody>
        </p:sp>
        <p:grpSp>
          <p:nvGrpSpPr>
            <p:cNvPr id="613" name="Group 1034"/>
            <p:cNvGrpSpPr/>
            <p:nvPr/>
          </p:nvGrpSpPr>
          <p:grpSpPr>
            <a:xfrm>
              <a:off x="738811" y="2674482"/>
              <a:ext cx="4549790" cy="1770421"/>
              <a:chOff x="0" y="0"/>
              <a:chExt cx="4549788" cy="1770420"/>
            </a:xfrm>
          </p:grpSpPr>
          <p:pic>
            <p:nvPicPr>
              <p:cNvPr id="611" name="3D Model 12" descr="3D Model 12"/>
              <p:cNvPicPr>
                <a:picLocks noChangeAspect="1"/>
              </p:cNvPicPr>
              <p:nvPr/>
            </p:nvPicPr>
            <p:blipFill>
              <a:blip r:embed="rId5">
                <a:extLst/>
              </a:blip>
              <a:stretch>
                <a:fillRect/>
              </a:stretch>
            </p:blipFill>
            <p:spPr>
              <a:xfrm>
                <a:off x="0" y="0"/>
                <a:ext cx="4549789" cy="1770421"/>
              </a:xfrm>
              <a:prstGeom prst="rect">
                <a:avLst/>
              </a:prstGeom>
              <a:ln w="12700" cap="flat">
                <a:noFill/>
                <a:miter lim="400000"/>
              </a:ln>
              <a:effectLst/>
            </p:spPr>
          </p:pic>
          <p:sp>
            <p:nvSpPr>
              <p:cNvPr id="612" name="TextBox 1029"/>
              <p:cNvSpPr txBox="1"/>
              <p:nvPr/>
            </p:nvSpPr>
            <p:spPr>
              <a:xfrm>
                <a:off x="535931" y="675487"/>
                <a:ext cx="3618310"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Prototype</a:t>
                </a:r>
              </a:p>
            </p:txBody>
          </p:sp>
        </p:grpSp>
        <p:grpSp>
          <p:nvGrpSpPr>
            <p:cNvPr id="616" name="Group 1036"/>
            <p:cNvGrpSpPr/>
            <p:nvPr/>
          </p:nvGrpSpPr>
          <p:grpSpPr>
            <a:xfrm>
              <a:off x="1052289" y="2154778"/>
              <a:ext cx="3843316" cy="1255737"/>
              <a:chOff x="0" y="0"/>
              <a:chExt cx="3843314" cy="1255736"/>
            </a:xfrm>
          </p:grpSpPr>
          <p:pic>
            <p:nvPicPr>
              <p:cNvPr id="614" name="3D Model 13" descr="3D Model 13"/>
              <p:cNvPicPr>
                <a:picLocks noChangeAspect="1"/>
              </p:cNvPicPr>
              <p:nvPr/>
            </p:nvPicPr>
            <p:blipFill>
              <a:blip r:embed="rId6">
                <a:extLst/>
              </a:blip>
              <a:stretch>
                <a:fillRect/>
              </a:stretch>
            </p:blipFill>
            <p:spPr>
              <a:xfrm>
                <a:off x="0" y="0"/>
                <a:ext cx="3843315" cy="1255737"/>
              </a:xfrm>
              <a:prstGeom prst="rect">
                <a:avLst/>
              </a:prstGeom>
              <a:ln w="12700" cap="flat">
                <a:noFill/>
                <a:miter lim="400000"/>
              </a:ln>
              <a:effectLst/>
            </p:spPr>
          </p:pic>
          <p:sp>
            <p:nvSpPr>
              <p:cNvPr id="615" name="TextBox 1030"/>
              <p:cNvSpPr txBox="1"/>
              <p:nvPr/>
            </p:nvSpPr>
            <p:spPr>
              <a:xfrm>
                <a:off x="189321" y="337105"/>
                <a:ext cx="3618310"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Pilot</a:t>
                </a:r>
              </a:p>
            </p:txBody>
          </p:sp>
        </p:grpSp>
        <p:grpSp>
          <p:nvGrpSpPr>
            <p:cNvPr id="619" name="Group 1035"/>
            <p:cNvGrpSpPr/>
            <p:nvPr/>
          </p:nvGrpSpPr>
          <p:grpSpPr>
            <a:xfrm>
              <a:off x="1208479" y="1265518"/>
              <a:ext cx="3618310" cy="1450043"/>
              <a:chOff x="0" y="0"/>
              <a:chExt cx="3618308" cy="1450042"/>
            </a:xfrm>
          </p:grpSpPr>
          <p:pic>
            <p:nvPicPr>
              <p:cNvPr id="617" name="3D Model 14" descr="3D Model 14"/>
              <p:cNvPicPr>
                <a:picLocks noChangeAspect="1"/>
              </p:cNvPicPr>
              <p:nvPr/>
            </p:nvPicPr>
            <p:blipFill>
              <a:blip r:embed="rId7">
                <a:extLst/>
              </a:blip>
              <a:stretch>
                <a:fillRect/>
              </a:stretch>
            </p:blipFill>
            <p:spPr>
              <a:xfrm>
                <a:off x="171478" y="0"/>
                <a:ext cx="3267495" cy="1450043"/>
              </a:xfrm>
              <a:prstGeom prst="rect">
                <a:avLst/>
              </a:prstGeom>
              <a:ln w="12700" cap="flat">
                <a:noFill/>
                <a:miter lim="400000"/>
              </a:ln>
              <a:effectLst/>
            </p:spPr>
          </p:pic>
          <p:sp>
            <p:nvSpPr>
              <p:cNvPr id="618" name="TextBox 1031"/>
              <p:cNvSpPr txBox="1"/>
              <p:nvPr/>
            </p:nvSpPr>
            <p:spPr>
              <a:xfrm>
                <a:off x="0" y="368279"/>
                <a:ext cx="3618309"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Production</a:t>
                </a:r>
              </a:p>
            </p:txBody>
          </p:sp>
        </p:grpSp>
      </p:grpSp>
      <p:grpSp>
        <p:nvGrpSpPr>
          <p:cNvPr id="638" name="Group 4"/>
          <p:cNvGrpSpPr/>
          <p:nvPr/>
        </p:nvGrpSpPr>
        <p:grpSpPr>
          <a:xfrm>
            <a:off x="1916829" y="3311931"/>
            <a:ext cx="8804615" cy="8849660"/>
            <a:chOff x="0" y="0"/>
            <a:chExt cx="8804613" cy="8849658"/>
          </a:xfrm>
        </p:grpSpPr>
        <p:grpSp>
          <p:nvGrpSpPr>
            <p:cNvPr id="634" name="Group 1044"/>
            <p:cNvGrpSpPr/>
            <p:nvPr/>
          </p:nvGrpSpPr>
          <p:grpSpPr>
            <a:xfrm>
              <a:off x="0" y="-1"/>
              <a:ext cx="8804614" cy="8849660"/>
              <a:chOff x="0" y="0"/>
              <a:chExt cx="8804613" cy="8849658"/>
            </a:xfrm>
          </p:grpSpPr>
          <p:pic>
            <p:nvPicPr>
              <p:cNvPr id="621" name="3D Model 9" descr="3D Model 9"/>
              <p:cNvPicPr>
                <a:picLocks noChangeAspect="1"/>
              </p:cNvPicPr>
              <p:nvPr/>
            </p:nvPicPr>
            <p:blipFill>
              <a:blip r:embed="rId8">
                <a:extLst/>
              </a:blip>
              <a:stretch>
                <a:fillRect/>
              </a:stretch>
            </p:blipFill>
            <p:spPr>
              <a:xfrm>
                <a:off x="129296" y="379368"/>
                <a:ext cx="8356084" cy="8470291"/>
              </a:xfrm>
              <a:prstGeom prst="rect">
                <a:avLst/>
              </a:prstGeom>
              <a:ln w="12700" cap="flat">
                <a:noFill/>
                <a:miter lim="400000"/>
              </a:ln>
              <a:effectLst/>
            </p:spPr>
          </p:pic>
          <p:sp>
            <p:nvSpPr>
              <p:cNvPr id="622" name="TextBox 19"/>
              <p:cNvSpPr txBox="1"/>
              <p:nvPr/>
            </p:nvSpPr>
            <p:spPr>
              <a:xfrm>
                <a:off x="3310495" y="0"/>
                <a:ext cx="2236305" cy="1262279"/>
              </a:xfrm>
              <a:prstGeom prst="rect">
                <a:avLst/>
              </a:prstGeom>
              <a:gradFill flip="none" rotWithShape="1">
                <a:gsLst>
                  <a:gs pos="0">
                    <a:srgbClr val="2F2F2F"/>
                  </a:gs>
                  <a:gs pos="84000">
                    <a:srgbClr val="000000"/>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Define Problem</a:t>
                </a:r>
              </a:p>
            </p:txBody>
          </p:sp>
          <p:sp>
            <p:nvSpPr>
              <p:cNvPr id="623" name="TextBox 20"/>
              <p:cNvSpPr txBox="1"/>
              <p:nvPr/>
            </p:nvSpPr>
            <p:spPr>
              <a:xfrm>
                <a:off x="8718" y="5380046"/>
                <a:ext cx="2236305" cy="1262279"/>
              </a:xfrm>
              <a:prstGeom prst="rect">
                <a:avLst/>
              </a:prstGeom>
              <a:gradFill flip="none" rotWithShape="1">
                <a:gsLst>
                  <a:gs pos="0">
                    <a:srgbClr val="5FC3A5"/>
                  </a:gs>
                  <a:gs pos="84000">
                    <a:srgbClr val="379C7F"/>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Deploy Model</a:t>
                </a:r>
              </a:p>
            </p:txBody>
          </p:sp>
          <p:sp>
            <p:nvSpPr>
              <p:cNvPr id="624" name="TextBox 21"/>
              <p:cNvSpPr txBox="1"/>
              <p:nvPr/>
            </p:nvSpPr>
            <p:spPr>
              <a:xfrm>
                <a:off x="6489304" y="2200872"/>
                <a:ext cx="2236305" cy="1262279"/>
              </a:xfrm>
              <a:prstGeom prst="rect">
                <a:avLst/>
              </a:prstGeom>
              <a:gradFill flip="none" rotWithShape="1">
                <a:gsLst>
                  <a:gs pos="0">
                    <a:srgbClr val="4B93CD"/>
                  </a:gs>
                  <a:gs pos="84000">
                    <a:srgbClr val="206EA6"/>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Acquire Data</a:t>
                </a:r>
              </a:p>
            </p:txBody>
          </p:sp>
          <p:sp>
            <p:nvSpPr>
              <p:cNvPr id="625" name="TextBox 22"/>
              <p:cNvSpPr txBox="1"/>
              <p:nvPr/>
            </p:nvSpPr>
            <p:spPr>
              <a:xfrm>
                <a:off x="6568309" y="5373590"/>
                <a:ext cx="2236305" cy="1262279"/>
              </a:xfrm>
              <a:prstGeom prst="rect">
                <a:avLst/>
              </a:prstGeom>
              <a:gradFill flip="none" rotWithShape="1">
                <a:gsLst>
                  <a:gs pos="0">
                    <a:srgbClr val="4FD5DC"/>
                  </a:gs>
                  <a:gs pos="84000">
                    <a:srgbClr val="21ADB4"/>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Prepare Data</a:t>
                </a:r>
              </a:p>
            </p:txBody>
          </p:sp>
          <p:sp>
            <p:nvSpPr>
              <p:cNvPr id="626" name="TextBox 24"/>
              <p:cNvSpPr txBox="1"/>
              <p:nvPr/>
            </p:nvSpPr>
            <p:spPr>
              <a:xfrm>
                <a:off x="0" y="2111072"/>
                <a:ext cx="2482269" cy="1262279"/>
              </a:xfrm>
              <a:prstGeom prst="rect">
                <a:avLst/>
              </a:prstGeom>
              <a:gradFill flip="none" rotWithShape="1">
                <a:gsLst>
                  <a:gs pos="0">
                    <a:srgbClr val="79B0AC"/>
                  </a:gs>
                  <a:gs pos="84000">
                    <a:srgbClr val="528985"/>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Manage-Measure</a:t>
                </a:r>
              </a:p>
            </p:txBody>
          </p:sp>
          <p:sp>
            <p:nvSpPr>
              <p:cNvPr id="627" name="Arrow: Left-Right 27"/>
              <p:cNvSpPr/>
              <p:nvPr/>
            </p:nvSpPr>
            <p:spPr>
              <a:xfrm rot="2308237">
                <a:off x="5727920" y="1233770"/>
                <a:ext cx="145801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28" name="Arrow: Left-Right 28"/>
              <p:cNvSpPr/>
              <p:nvPr/>
            </p:nvSpPr>
            <p:spPr>
              <a:xfrm rot="5400000">
                <a:off x="6900522" y="4106405"/>
                <a:ext cx="1621257"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29" name="Arrow: Left-Right 29"/>
              <p:cNvSpPr/>
              <p:nvPr/>
            </p:nvSpPr>
            <p:spPr>
              <a:xfrm rot="5400000">
                <a:off x="338522" y="4029828"/>
                <a:ext cx="162126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30" name="Arrow: Left-Right 30"/>
              <p:cNvSpPr/>
              <p:nvPr/>
            </p:nvSpPr>
            <p:spPr>
              <a:xfrm rot="8799870">
                <a:off x="1789934" y="1124470"/>
                <a:ext cx="156255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31" name="TextBox 1042"/>
              <p:cNvSpPr txBox="1"/>
              <p:nvPr/>
            </p:nvSpPr>
            <p:spPr>
              <a:xfrm>
                <a:off x="3310495" y="7333432"/>
                <a:ext cx="2236305" cy="1262279"/>
              </a:xfrm>
              <a:prstGeom prst="rect">
                <a:avLst/>
              </a:prstGeom>
              <a:solidFill>
                <a:srgbClr val="3E8853"/>
              </a:soli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Build Model</a:t>
                </a:r>
              </a:p>
            </p:txBody>
          </p:sp>
          <p:sp>
            <p:nvSpPr>
              <p:cNvPr id="632" name="Arrow: Left-Right 1024"/>
              <p:cNvSpPr/>
              <p:nvPr/>
            </p:nvSpPr>
            <p:spPr>
              <a:xfrm rot="8294665">
                <a:off x="5260731" y="7126970"/>
                <a:ext cx="1780402"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33" name="Arrow: Left-Right 1043"/>
              <p:cNvSpPr/>
              <p:nvPr/>
            </p:nvSpPr>
            <p:spPr>
              <a:xfrm rot="2534967">
                <a:off x="1410406" y="7043449"/>
                <a:ext cx="178040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grpSp>
          <p:nvGrpSpPr>
            <p:cNvPr id="637" name="Oval 1045"/>
            <p:cNvGrpSpPr/>
            <p:nvPr/>
          </p:nvGrpSpPr>
          <p:grpSpPr>
            <a:xfrm>
              <a:off x="2471662" y="2671211"/>
              <a:ext cx="3811785" cy="3733122"/>
              <a:chOff x="0" y="0"/>
              <a:chExt cx="3811783" cy="3733120"/>
            </a:xfrm>
          </p:grpSpPr>
          <p:sp>
            <p:nvSpPr>
              <p:cNvPr id="635" name="Oval"/>
              <p:cNvSpPr/>
              <p:nvPr/>
            </p:nvSpPr>
            <p:spPr>
              <a:xfrm>
                <a:off x="0" y="-1"/>
                <a:ext cx="3811784" cy="3733122"/>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36" name="Data Platform"/>
              <p:cNvSpPr txBox="1"/>
              <p:nvPr/>
            </p:nvSpPr>
            <p:spPr>
              <a:xfrm>
                <a:off x="671886" y="679061"/>
                <a:ext cx="2468010" cy="2374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b="1">
                    <a:solidFill>
                      <a:srgbClr val="FFFFFF"/>
                    </a:solidFill>
                    <a:latin typeface="Franklin Gothic Book"/>
                    <a:ea typeface="Franklin Gothic Book"/>
                    <a:cs typeface="Franklin Gothic Book"/>
                    <a:sym typeface="Franklin Gothic Book"/>
                  </a:defRPr>
                </a:lvl1pPr>
              </a:lstStyle>
              <a:p>
                <a:pPr/>
                <a:r>
                  <a:t>Data Platform</a:t>
                </a:r>
              </a:p>
            </p:txBody>
          </p:sp>
        </p:grpSp>
      </p:grpSp>
      <p:grpSp>
        <p:nvGrpSpPr>
          <p:cNvPr id="641" name="Group 5"/>
          <p:cNvGrpSpPr/>
          <p:nvPr/>
        </p:nvGrpSpPr>
        <p:grpSpPr>
          <a:xfrm>
            <a:off x="18278090" y="4210877"/>
            <a:ext cx="5677021" cy="7129594"/>
            <a:chOff x="0" y="0"/>
            <a:chExt cx="5677020" cy="7129592"/>
          </a:xfrm>
        </p:grpSpPr>
        <p:pic>
          <p:nvPicPr>
            <p:cNvPr id="639" name="Picture 2" descr="Picture 2"/>
            <p:cNvPicPr>
              <a:picLocks noChangeAspect="1"/>
            </p:cNvPicPr>
            <p:nvPr/>
          </p:nvPicPr>
          <p:blipFill>
            <a:blip r:embed="rId9">
              <a:extLst/>
            </a:blip>
            <a:stretch>
              <a:fillRect/>
            </a:stretch>
          </p:blipFill>
          <p:spPr>
            <a:xfrm>
              <a:off x="0" y="0"/>
              <a:ext cx="5677021" cy="5677021"/>
            </a:xfrm>
            <a:prstGeom prst="rect">
              <a:avLst/>
            </a:prstGeom>
            <a:ln w="12700" cap="flat">
              <a:noFill/>
              <a:miter lim="400000"/>
            </a:ln>
            <a:effectLst/>
          </p:spPr>
        </p:pic>
        <p:sp>
          <p:nvSpPr>
            <p:cNvPr id="640" name="TextBox 2"/>
            <p:cNvSpPr txBox="1"/>
            <p:nvPr/>
          </p:nvSpPr>
          <p:spPr>
            <a:xfrm>
              <a:off x="1639417" y="5992891"/>
              <a:ext cx="2808850" cy="1136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3200">
                  <a:latin typeface="Franklin Gothic Book"/>
                  <a:ea typeface="Franklin Gothic Book"/>
                  <a:cs typeface="Franklin Gothic Book"/>
                  <a:sym typeface="Franklin Gothic Book"/>
                </a:defRPr>
              </a:lvl1pPr>
            </a:lstStyle>
            <a:p>
              <a:pPr/>
              <a:r>
                <a:t>Inspiration for 6S5P process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41"/>
                                        </p:tgtEl>
                                        <p:attrNameLst>
                                          <p:attrName>style.visibility</p:attrName>
                                        </p:attrNameLst>
                                      </p:cBhvr>
                                      <p:to>
                                        <p:strVal val="visible"/>
                                      </p:to>
                                    </p:set>
                                    <p:animEffect filter="fade" transition="in">
                                      <p:cBhvr>
                                        <p:cTn id="7" dur="500"/>
                                        <p:tgtEl>
                                          <p:spTgt spid="64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38"/>
                                        </p:tgtEl>
                                        <p:attrNameLst>
                                          <p:attrName>style.visibility</p:attrName>
                                        </p:attrNameLst>
                                      </p:cBhvr>
                                      <p:to>
                                        <p:strVal val="visible"/>
                                      </p:to>
                                    </p:set>
                                    <p:animEffect filter="fade" transition="in">
                                      <p:cBhvr>
                                        <p:cTn id="12" dur="500"/>
                                        <p:tgtEl>
                                          <p:spTgt spid="63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620"/>
                                        </p:tgtEl>
                                        <p:attrNameLst>
                                          <p:attrName>style.visibility</p:attrName>
                                        </p:attrNameLst>
                                      </p:cBhvr>
                                      <p:to>
                                        <p:strVal val="visible"/>
                                      </p:to>
                                    </p:set>
                                    <p:animEffect filter="fade" transition="in">
                                      <p:cBhvr>
                                        <p:cTn id="17"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0" grpId="3"/>
      <p:bldP build="whole" bldLvl="1" animBg="1" rev="0" advAuto="0" spid="641" grpId="1"/>
      <p:bldP build="whole" bldLvl="1" animBg="1" rev="0" advAuto="0" spid="638"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Title 1"/>
          <p:cNvSpPr txBox="1"/>
          <p:nvPr>
            <p:ph type="title"/>
          </p:nvPr>
        </p:nvSpPr>
        <p:spPr>
          <a:xfrm>
            <a:off x="1162384" y="1404311"/>
            <a:ext cx="22059232" cy="1100349"/>
          </a:xfrm>
          <a:prstGeom prst="rect">
            <a:avLst/>
          </a:prstGeom>
        </p:spPr>
        <p:txBody>
          <a:bodyPr/>
          <a:lstStyle/>
          <a:p>
            <a:pPr/>
            <a:r>
              <a:t>1. Define the </a:t>
            </a:r>
            <a:r>
              <a:rPr>
                <a:solidFill>
                  <a:srgbClr val="FF0000"/>
                </a:solidFill>
              </a:rPr>
              <a:t>(REAL) </a:t>
            </a:r>
            <a:r>
              <a:t>Problem</a:t>
            </a:r>
          </a:p>
        </p:txBody>
      </p:sp>
      <p:sp>
        <p:nvSpPr>
          <p:cNvPr id="646"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4" name="Group 6"/>
          <p:cNvGrpSpPr/>
          <p:nvPr/>
        </p:nvGrpSpPr>
        <p:grpSpPr>
          <a:xfrm>
            <a:off x="6627109" y="3637796"/>
            <a:ext cx="16533841" cy="6971837"/>
            <a:chOff x="0" y="0"/>
            <a:chExt cx="16533840" cy="6971836"/>
          </a:xfrm>
        </p:grpSpPr>
        <p:sp>
          <p:nvSpPr>
            <p:cNvPr id="647" name="Text Placeholder 3"/>
            <p:cNvSpPr txBox="1"/>
            <p:nvPr/>
          </p:nvSpPr>
          <p:spPr>
            <a:xfrm>
              <a:off x="12358080" y="5646928"/>
              <a:ext cx="4084321" cy="815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5000"/>
                </a:lnSpc>
                <a:spcBef>
                  <a:spcPts val="1200"/>
                </a:spcBef>
                <a:defRPr b="1" sz="4200">
                  <a:solidFill>
                    <a:srgbClr val="335B74"/>
                  </a:solidFill>
                  <a:latin typeface="Franklin Gothic Book"/>
                  <a:ea typeface="Franklin Gothic Book"/>
                  <a:cs typeface="Franklin Gothic Book"/>
                  <a:sym typeface="Franklin Gothic Book"/>
                </a:defRPr>
              </a:lvl1pPr>
            </a:lstStyle>
            <a:p>
              <a:pPr/>
              <a:r>
                <a:t>Albert Einstein</a:t>
              </a:r>
            </a:p>
          </p:txBody>
        </p:sp>
        <p:grpSp>
          <p:nvGrpSpPr>
            <p:cNvPr id="653" name="Group 8"/>
            <p:cNvGrpSpPr/>
            <p:nvPr/>
          </p:nvGrpSpPr>
          <p:grpSpPr>
            <a:xfrm>
              <a:off x="-1" y="0"/>
              <a:ext cx="16533842" cy="6971837"/>
              <a:chOff x="0" y="0"/>
              <a:chExt cx="16533840" cy="6971836"/>
            </a:xfrm>
          </p:grpSpPr>
          <p:grpSp>
            <p:nvGrpSpPr>
              <p:cNvPr id="651" name="Group 9"/>
              <p:cNvGrpSpPr/>
              <p:nvPr/>
            </p:nvGrpSpPr>
            <p:grpSpPr>
              <a:xfrm>
                <a:off x="-1" y="0"/>
                <a:ext cx="11670101" cy="6971837"/>
                <a:chOff x="0" y="0"/>
                <a:chExt cx="11670099" cy="6971836"/>
              </a:xfrm>
            </p:grpSpPr>
            <p:sp>
              <p:nvSpPr>
                <p:cNvPr id="648" name="Text Placeholder 4"/>
                <p:cNvSpPr txBox="1"/>
                <p:nvPr/>
              </p:nvSpPr>
              <p:spPr>
                <a:xfrm>
                  <a:off x="822333" y="816366"/>
                  <a:ext cx="10847767" cy="5944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5000"/>
                    </a:lnSpc>
                    <a:spcBef>
                      <a:spcPts val="1200"/>
                    </a:spcBef>
                    <a:defRPr b="1" cap="small" sz="6400">
                      <a:solidFill>
                        <a:srgbClr val="335B74"/>
                      </a:solidFill>
                      <a:latin typeface="Franklin Gothic Book"/>
                      <a:ea typeface="Franklin Gothic Book"/>
                      <a:cs typeface="Franklin Gothic Book"/>
                      <a:sym typeface="Franklin Gothic Book"/>
                    </a:defRPr>
                  </a:pPr>
                  <a:r>
                    <a:t>If I had an hour to solve a problem </a:t>
                  </a:r>
                  <a:r>
                    <a:rPr>
                      <a:solidFill>
                        <a:srgbClr val="3E8853"/>
                      </a:solidFill>
                    </a:rPr>
                    <a:t>I'd spend 55 minutes</a:t>
                  </a:r>
                </a:p>
                <a:p>
                  <a:pPr defTabSz="1828800">
                    <a:lnSpc>
                      <a:spcPct val="95000"/>
                    </a:lnSpc>
                    <a:spcBef>
                      <a:spcPts val="1200"/>
                    </a:spcBef>
                    <a:defRPr b="1" cap="small" sz="6400">
                      <a:solidFill>
                        <a:srgbClr val="3E8853"/>
                      </a:solidFill>
                      <a:latin typeface="Franklin Gothic Book"/>
                      <a:ea typeface="Franklin Gothic Book"/>
                      <a:cs typeface="Franklin Gothic Book"/>
                      <a:sym typeface="Franklin Gothic Book"/>
                    </a:defRPr>
                  </a:pPr>
                  <a:r>
                    <a:t>thinking about the problem</a:t>
                  </a:r>
                  <a:r>
                    <a:rPr>
                      <a:solidFill>
                        <a:srgbClr val="335B74"/>
                      </a:solidFill>
                    </a:rPr>
                    <a:t> and </a:t>
                  </a:r>
                  <a:r>
                    <a:rPr>
                      <a:solidFill>
                        <a:srgbClr val="7030A0"/>
                      </a:solidFill>
                    </a:rPr>
                    <a:t>5 minutes thinking about solutions</a:t>
                  </a:r>
                  <a:r>
                    <a:rPr cap="none" sz="7200">
                      <a:solidFill>
                        <a:srgbClr val="335B74"/>
                      </a:solidFill>
                    </a:rPr>
                    <a:t>.</a:t>
                  </a:r>
                </a:p>
              </p:txBody>
            </p:sp>
            <p:sp>
              <p:nvSpPr>
                <p:cNvPr id="649" name="Rectangle 12"/>
                <p:cNvSpPr txBox="1"/>
                <p:nvPr/>
              </p:nvSpPr>
              <p:spPr>
                <a:xfrm>
                  <a:off x="0" y="0"/>
                  <a:ext cx="1638583" cy="2329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12000">
                      <a:solidFill>
                        <a:srgbClr val="2683C6"/>
                      </a:solidFill>
                      <a:latin typeface="Arial Black"/>
                      <a:ea typeface="Arial Black"/>
                      <a:cs typeface="Arial Black"/>
                      <a:sym typeface="Arial Black"/>
                    </a:defRPr>
                  </a:lvl1pPr>
                </a:lstStyle>
                <a:p>
                  <a:pPr/>
                  <a:r>
                    <a:t>“</a:t>
                  </a:r>
                </a:p>
              </p:txBody>
            </p:sp>
            <p:sp>
              <p:nvSpPr>
                <p:cNvPr id="650" name="Rectangle 13"/>
                <p:cNvSpPr txBox="1"/>
                <p:nvPr/>
              </p:nvSpPr>
              <p:spPr>
                <a:xfrm rot="10800000">
                  <a:off x="9492192" y="4426756"/>
                  <a:ext cx="1033781" cy="254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defTabSz="1828800">
                    <a:lnSpc>
                      <a:spcPct val="100000"/>
                    </a:lnSpc>
                    <a:spcBef>
                      <a:spcPts val="0"/>
                    </a:spcBef>
                    <a:defRPr sz="13200">
                      <a:solidFill>
                        <a:srgbClr val="2683C6"/>
                      </a:solidFill>
                      <a:latin typeface="Arial Black"/>
                      <a:ea typeface="Arial Black"/>
                      <a:cs typeface="Arial Black"/>
                      <a:sym typeface="Arial Black"/>
                    </a:defRPr>
                  </a:lvl1pPr>
                </a:lstStyle>
                <a:p>
                  <a:pPr/>
                  <a:r>
                    <a:t>“</a:t>
                  </a:r>
                </a:p>
              </p:txBody>
            </p:sp>
          </p:grpSp>
          <p:pic>
            <p:nvPicPr>
              <p:cNvPr id="652" name="Picture 2" descr="Picture 2"/>
              <p:cNvPicPr>
                <a:picLocks noChangeAspect="1"/>
              </p:cNvPicPr>
              <p:nvPr/>
            </p:nvPicPr>
            <p:blipFill>
              <a:blip r:embed="rId3">
                <a:extLst/>
              </a:blip>
              <a:stretch>
                <a:fillRect/>
              </a:stretch>
            </p:blipFill>
            <p:spPr>
              <a:xfrm>
                <a:off x="12266640" y="1216466"/>
                <a:ext cx="4267201" cy="4267201"/>
              </a:xfrm>
              <a:prstGeom prst="rect">
                <a:avLst/>
              </a:prstGeom>
              <a:ln w="12700" cap="flat">
                <a:noFill/>
                <a:miter lim="400000"/>
              </a:ln>
              <a:effectLst/>
            </p:spPr>
          </p:pic>
        </p:grpSp>
      </p:grpSp>
      <p:grpSp>
        <p:nvGrpSpPr>
          <p:cNvPr id="657" name="Freeform: Shape 15"/>
          <p:cNvGrpSpPr/>
          <p:nvPr/>
        </p:nvGrpSpPr>
        <p:grpSpPr>
          <a:xfrm>
            <a:off x="1863992" y="3058137"/>
            <a:ext cx="4437927" cy="9571629"/>
            <a:chOff x="0" y="0"/>
            <a:chExt cx="4437926" cy="9571628"/>
          </a:xfrm>
        </p:grpSpPr>
        <p:sp>
          <p:nvSpPr>
            <p:cNvPr id="655" name="Rectangle"/>
            <p:cNvSpPr/>
            <p:nvPr/>
          </p:nvSpPr>
          <p:spPr>
            <a:xfrm>
              <a:off x="0" y="0"/>
              <a:ext cx="4437927" cy="9571629"/>
            </a:xfrm>
            <a:prstGeom prst="rect">
              <a:avLst/>
            </a:prstGeom>
            <a:solidFill>
              <a:srgbClr val="CBD8EA">
                <a:alpha val="90000"/>
              </a:srgbClr>
            </a:solidFill>
            <a:ln w="25400" cap="rnd">
              <a:solidFill>
                <a:srgbClr val="CBD8EA">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800"/>
                </a:spcBef>
                <a:defRPr sz="3600">
                  <a:latin typeface="Franklin Gothic Book"/>
                  <a:ea typeface="Franklin Gothic Book"/>
                  <a:cs typeface="Franklin Gothic Book"/>
                  <a:sym typeface="Franklin Gothic Book"/>
                </a:defRPr>
              </a:pPr>
            </a:p>
          </p:txBody>
        </p:sp>
        <p:sp>
          <p:nvSpPr>
            <p:cNvPr id="656" name="What is the core problem?…"/>
            <p:cNvSpPr/>
            <p:nvPr/>
          </p:nvSpPr>
          <p:spPr>
            <a:xfrm>
              <a:off x="12700" y="12700"/>
              <a:ext cx="436274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What is the core problem?</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What processes, systems, orgs are affected?</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If solved, what is business value? </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How can problem be scoped? </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How is value measured?</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Characterize problem domain</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Is this a data-driven problem?</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What data is needed? (prelim)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54"/>
                                        </p:tgtEl>
                                        <p:attrNameLst>
                                          <p:attrName>style.visibility</p:attrName>
                                        </p:attrNameLst>
                                      </p:cBhvr>
                                      <p:to>
                                        <p:strVal val="visible"/>
                                      </p:to>
                                    </p:set>
                                    <p:animEffect filter="fade" transition="in">
                                      <p:cBhvr>
                                        <p:cTn id="7" dur="5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4"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Title 1"/>
          <p:cNvSpPr txBox="1"/>
          <p:nvPr>
            <p:ph type="title"/>
          </p:nvPr>
        </p:nvSpPr>
        <p:spPr>
          <a:xfrm>
            <a:off x="961818" y="1250937"/>
            <a:ext cx="22059232" cy="1100349"/>
          </a:xfrm>
          <a:prstGeom prst="rect">
            <a:avLst/>
          </a:prstGeom>
        </p:spPr>
        <p:txBody>
          <a:bodyPr/>
          <a:lstStyle/>
          <a:p>
            <a:pPr/>
            <a:r>
              <a:t>2. Identify and Acquire the Data</a:t>
            </a:r>
          </a:p>
        </p:txBody>
      </p:sp>
      <p:sp>
        <p:nvSpPr>
          <p:cNvPr id="662"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5" name="Freeform: Shape 5"/>
          <p:cNvGrpSpPr/>
          <p:nvPr/>
        </p:nvGrpSpPr>
        <p:grpSpPr>
          <a:xfrm>
            <a:off x="1174962" y="2910297"/>
            <a:ext cx="4833950" cy="9522055"/>
            <a:chOff x="0" y="0"/>
            <a:chExt cx="4833949" cy="9522053"/>
          </a:xfrm>
        </p:grpSpPr>
        <p:sp>
          <p:nvSpPr>
            <p:cNvPr id="663" name="Rectangle"/>
            <p:cNvSpPr/>
            <p:nvPr/>
          </p:nvSpPr>
          <p:spPr>
            <a:xfrm>
              <a:off x="0" y="0"/>
              <a:ext cx="4833950" cy="9469429"/>
            </a:xfrm>
            <a:prstGeom prst="rect">
              <a:avLst/>
            </a:prstGeom>
            <a:solidFill>
              <a:srgbClr val="CBEDF0">
                <a:alpha val="90000"/>
              </a:srgbClr>
            </a:solidFill>
            <a:ln w="25400" cap="rnd">
              <a:solidFill>
                <a:srgbClr val="CBEDF0">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664" name="Detailed data needed to address problem…"/>
            <p:cNvSpPr txBox="1"/>
            <p:nvPr/>
          </p:nvSpPr>
          <p:spPr>
            <a:xfrm>
              <a:off x="12700" y="12700"/>
              <a:ext cx="4758766" cy="9509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Detailed data needed to address problem</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Where is data?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Minimum data needed for MVP*</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Strategy to collect all data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Join data sources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ETL</a:t>
              </a:r>
              <a:r>
                <a:rPr baseline="31000"/>
                <a:t>#</a:t>
              </a:r>
              <a:r>
                <a:t> tools, processes, execution</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Result: Raw Analytic Data Set or View</a:t>
              </a:r>
            </a:p>
          </p:txBody>
        </p:sp>
      </p:grpSp>
      <p:sp>
        <p:nvSpPr>
          <p:cNvPr id="666" name="Rectangle 5"/>
          <p:cNvSpPr txBox="1"/>
          <p:nvPr/>
        </p:nvSpPr>
        <p:spPr>
          <a:xfrm>
            <a:off x="18931177" y="5256236"/>
            <a:ext cx="4736471" cy="368200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460376" indent="-460376" defTabSz="1828800">
              <a:lnSpc>
                <a:spcPct val="80000"/>
              </a:lnSpc>
              <a:spcBef>
                <a:spcPts val="800"/>
              </a:spcBef>
              <a:defRPr sz="3600" u="sng">
                <a:solidFill>
                  <a:srgbClr val="335B74"/>
                </a:solidFill>
                <a:latin typeface="Franklin Gothic Book"/>
                <a:ea typeface="Franklin Gothic Book"/>
                <a:cs typeface="Franklin Gothic Book"/>
                <a:sym typeface="Franklin Gothic Book"/>
              </a:defRPr>
            </a:pPr>
            <a:r>
              <a:t>Raw ADS</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Potential variables required to solve business problem</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Very wide data set</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Derived, Joined and Transformed</a:t>
            </a:r>
          </a:p>
        </p:txBody>
      </p:sp>
      <p:graphicFrame>
        <p:nvGraphicFramePr>
          <p:cNvPr id="667" name="Table 25"/>
          <p:cNvGraphicFramePr/>
          <p:nvPr/>
        </p:nvGraphicFramePr>
        <p:xfrm>
          <a:off x="9642184" y="2963446"/>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bl>
          </a:graphicData>
        </a:graphic>
      </p:graphicFrame>
      <p:graphicFrame>
        <p:nvGraphicFramePr>
          <p:cNvPr id="668" name="Table 26"/>
          <p:cNvGraphicFramePr/>
          <p:nvPr/>
        </p:nvGraphicFramePr>
        <p:xfrm>
          <a:off x="10251784" y="3573045"/>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62A39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defTabSz="914400"/>
                      <a:r>
                        <a:rPr sz="1600">
                          <a:solidFill>
                            <a:srgbClr val="62A39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bl>
          </a:graphicData>
        </a:graphic>
      </p:graphicFrame>
      <p:graphicFrame>
        <p:nvGraphicFramePr>
          <p:cNvPr id="669" name="Table 27"/>
          <p:cNvGraphicFramePr/>
          <p:nvPr/>
        </p:nvGraphicFramePr>
        <p:xfrm>
          <a:off x="10949906" y="4194433"/>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bl>
          </a:graphicData>
        </a:graphic>
      </p:graphicFrame>
      <p:graphicFrame>
        <p:nvGraphicFramePr>
          <p:cNvPr id="670" name="Table 28"/>
          <p:cNvGraphicFramePr/>
          <p:nvPr/>
        </p:nvGraphicFramePr>
        <p:xfrm>
          <a:off x="11648030" y="4846580"/>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bl>
          </a:graphicData>
        </a:graphic>
      </p:graphicFrame>
      <p:graphicFrame>
        <p:nvGraphicFramePr>
          <p:cNvPr id="671" name="Table 29"/>
          <p:cNvGraphicFramePr/>
          <p:nvPr/>
        </p:nvGraphicFramePr>
        <p:xfrm>
          <a:off x="11499370" y="9506714"/>
          <a:ext cx="48373200" cy="108957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0051"/>
                <a:gridCol w="4180051"/>
                <a:gridCol w="4180051"/>
                <a:gridCol w="4180051"/>
                <a:gridCol w="4180051"/>
                <a:gridCol w="4180051"/>
                <a:gridCol w="4180051"/>
                <a:gridCol w="3806831"/>
                <a:gridCol w="3806831"/>
                <a:gridCol w="2887813"/>
                <a:gridCol w="2818504"/>
                <a:gridCol w="2852872"/>
                <a:gridCol w="2914585"/>
              </a:tblGrid>
              <a:tr h="331011">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B</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H</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I</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9692">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Att 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Number</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Add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05969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efjgklk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#%$GG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672" name="TextBox 30"/>
          <p:cNvSpPr txBox="1"/>
          <p:nvPr/>
        </p:nvSpPr>
        <p:spPr>
          <a:xfrm>
            <a:off x="10955011" y="4207309"/>
            <a:ext cx="3777693" cy="542340"/>
          </a:xfrm>
          <a:prstGeom prst="rect">
            <a:avLst/>
          </a:prstGeom>
          <a:solidFill>
            <a:srgbClr val="7DE2E7"/>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Customer Profile Table</a:t>
            </a:r>
          </a:p>
        </p:txBody>
      </p:sp>
      <p:sp>
        <p:nvSpPr>
          <p:cNvPr id="673" name="TextBox 31"/>
          <p:cNvSpPr txBox="1"/>
          <p:nvPr/>
        </p:nvSpPr>
        <p:spPr>
          <a:xfrm>
            <a:off x="9642184" y="2969879"/>
            <a:ext cx="2330549" cy="542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Billing Table</a:t>
            </a:r>
          </a:p>
        </p:txBody>
      </p:sp>
      <p:sp>
        <p:nvSpPr>
          <p:cNvPr id="674" name="TextBox 32"/>
          <p:cNvSpPr txBox="1"/>
          <p:nvPr/>
        </p:nvSpPr>
        <p:spPr>
          <a:xfrm>
            <a:off x="10251784" y="3587288"/>
            <a:ext cx="3147077" cy="542339"/>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Call Center Table</a:t>
            </a:r>
          </a:p>
        </p:txBody>
      </p:sp>
      <p:sp>
        <p:nvSpPr>
          <p:cNvPr id="675" name="TextBox 33"/>
          <p:cNvSpPr txBox="1"/>
          <p:nvPr/>
        </p:nvSpPr>
        <p:spPr>
          <a:xfrm>
            <a:off x="11648026" y="4824717"/>
            <a:ext cx="3084683" cy="542340"/>
          </a:xfrm>
          <a:prstGeom prst="rect">
            <a:avLst/>
          </a:prstGeom>
          <a:solidFill>
            <a:srgbClr val="F3753F"/>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Web Activity Table</a:t>
            </a:r>
          </a:p>
        </p:txBody>
      </p:sp>
      <p:sp>
        <p:nvSpPr>
          <p:cNvPr id="681" name="Connector: Elbow 34"/>
          <p:cNvSpPr/>
          <p:nvPr/>
        </p:nvSpPr>
        <p:spPr>
          <a:xfrm>
            <a:off x="9184640" y="7261860"/>
            <a:ext cx="2288540" cy="7679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5"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2" name="Connector: Elbow 35"/>
          <p:cNvSpPr/>
          <p:nvPr/>
        </p:nvSpPr>
        <p:spPr>
          <a:xfrm>
            <a:off x="9794240" y="7871460"/>
            <a:ext cx="1678940" cy="7070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5"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3" name="Connector: Elbow 36"/>
          <p:cNvSpPr/>
          <p:nvPr/>
        </p:nvSpPr>
        <p:spPr>
          <a:xfrm>
            <a:off x="10491470" y="3914140"/>
            <a:ext cx="10369551" cy="11027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98"/>
                </a:moveTo>
                <a:lnTo>
                  <a:pt x="21600" y="0"/>
                </a:lnTo>
                <a:lnTo>
                  <a:pt x="0" y="0"/>
                </a:lnTo>
                <a:lnTo>
                  <a:pt x="0" y="21600"/>
                </a:lnTo>
                <a:lnTo>
                  <a:pt x="2045"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4" name="Connector: Elbow 37"/>
          <p:cNvSpPr/>
          <p:nvPr/>
        </p:nvSpPr>
        <p:spPr>
          <a:xfrm>
            <a:off x="11041380" y="4566920"/>
            <a:ext cx="10518140" cy="1037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9"/>
                </a:moveTo>
                <a:lnTo>
                  <a:pt x="21600" y="0"/>
                </a:lnTo>
                <a:lnTo>
                  <a:pt x="0" y="0"/>
                </a:lnTo>
                <a:lnTo>
                  <a:pt x="0" y="21600"/>
                </a:lnTo>
                <a:lnTo>
                  <a:pt x="887"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0" name="Rectangle 38"/>
          <p:cNvSpPr txBox="1"/>
          <p:nvPr/>
        </p:nvSpPr>
        <p:spPr>
          <a:xfrm>
            <a:off x="8901307" y="2282433"/>
            <a:ext cx="2727555"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80000"/>
              </a:lnSpc>
              <a:spcBef>
                <a:spcPts val="0"/>
              </a:spcBef>
              <a:defRPr sz="3600" u="sng">
                <a:solidFill>
                  <a:srgbClr val="335B74"/>
                </a:solidFill>
                <a:latin typeface="Franklin Gothic Book"/>
                <a:ea typeface="Franklin Gothic Book"/>
                <a:cs typeface="Franklin Gothic Book"/>
                <a:sym typeface="Franklin Gothic Book"/>
              </a:defRPr>
            </a:lvl1pPr>
          </a:lstStyle>
          <a:p>
            <a:pPr/>
            <a:r>
              <a:t>Source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My Team - France, Madagascar, Romania, US"/>
          <p:cNvSpPr txBox="1"/>
          <p:nvPr>
            <p:ph type="title"/>
          </p:nvPr>
        </p:nvSpPr>
        <p:spPr>
          <a:prstGeom prst="rect">
            <a:avLst/>
          </a:prstGeom>
        </p:spPr>
        <p:txBody>
          <a:bodyPr/>
          <a:lstStyle>
            <a:lvl1pPr defTabSz="2365188">
              <a:defRPr spc="-164" sz="8245"/>
            </a:lvl1pPr>
          </a:lstStyle>
          <a:p>
            <a:pPr/>
            <a:r>
              <a:t>My Team - France, Madagascar, Romania, US</a:t>
            </a:r>
          </a:p>
        </p:txBody>
      </p:sp>
      <p:pic>
        <p:nvPicPr>
          <p:cNvPr id="355" name="65a98abcf5c001f9df96b11e_Renaud_D'Harreville.jpg" descr="65a98abcf5c001f9df96b11e_Renaud_D'Harreville.jpg"/>
          <p:cNvPicPr>
            <a:picLocks noChangeAspect="1"/>
          </p:cNvPicPr>
          <p:nvPr/>
        </p:nvPicPr>
        <p:blipFill>
          <a:blip r:embed="rId2">
            <a:extLst/>
          </a:blip>
          <a:stretch>
            <a:fillRect/>
          </a:stretch>
        </p:blipFill>
        <p:spPr>
          <a:xfrm>
            <a:off x="15054119" y="10108953"/>
            <a:ext cx="2667001" cy="3333751"/>
          </a:xfrm>
          <a:prstGeom prst="rect">
            <a:avLst/>
          </a:prstGeom>
          <a:ln w="12700">
            <a:miter lim="400000"/>
          </a:ln>
        </p:spPr>
      </p:pic>
      <p:pic>
        <p:nvPicPr>
          <p:cNvPr id="356" name="65a98c739e1cac5ebc65d492_Aurelien_Givernaud.jpg" descr="65a98c739e1cac5ebc65d492_Aurelien_Givernaud.jpg"/>
          <p:cNvPicPr>
            <a:picLocks noChangeAspect="1"/>
          </p:cNvPicPr>
          <p:nvPr/>
        </p:nvPicPr>
        <p:blipFill>
          <a:blip r:embed="rId3">
            <a:extLst/>
          </a:blip>
          <a:stretch>
            <a:fillRect/>
          </a:stretch>
        </p:blipFill>
        <p:spPr>
          <a:xfrm>
            <a:off x="11832470" y="6249513"/>
            <a:ext cx="2667001" cy="3376423"/>
          </a:xfrm>
          <a:prstGeom prst="rect">
            <a:avLst/>
          </a:prstGeom>
          <a:ln w="12700">
            <a:miter lim="400000"/>
          </a:ln>
        </p:spPr>
      </p:pic>
      <p:pic>
        <p:nvPicPr>
          <p:cNvPr id="357" name="65a98c1060c42b2b73a097a6_Claudia_Pavel.jpg" descr="65a98c1060c42b2b73a097a6_Claudia_Pavel.jpg"/>
          <p:cNvPicPr>
            <a:picLocks noChangeAspect="1"/>
          </p:cNvPicPr>
          <p:nvPr/>
        </p:nvPicPr>
        <p:blipFill>
          <a:blip r:embed="rId4">
            <a:extLst/>
          </a:blip>
          <a:stretch>
            <a:fillRect/>
          </a:stretch>
        </p:blipFill>
        <p:spPr>
          <a:xfrm>
            <a:off x="15041333" y="6269833"/>
            <a:ext cx="2667001" cy="3333751"/>
          </a:xfrm>
          <a:prstGeom prst="rect">
            <a:avLst/>
          </a:prstGeom>
          <a:ln w="12700">
            <a:miter lim="400000"/>
          </a:ln>
        </p:spPr>
      </p:pic>
      <p:pic>
        <p:nvPicPr>
          <p:cNvPr id="358" name="655e44e4611f06c93a3efc87_Harison_Rahajandraibe.jpg" descr="655e44e4611f06c93a3efc87_Harison_Rahajandraibe.jpg"/>
          <p:cNvPicPr>
            <a:picLocks noChangeAspect="1"/>
          </p:cNvPicPr>
          <p:nvPr/>
        </p:nvPicPr>
        <p:blipFill>
          <a:blip r:embed="rId5">
            <a:extLst/>
          </a:blip>
          <a:stretch>
            <a:fillRect/>
          </a:stretch>
        </p:blipFill>
        <p:spPr>
          <a:xfrm>
            <a:off x="15054119" y="2432745"/>
            <a:ext cx="2667001" cy="3333751"/>
          </a:xfrm>
          <a:prstGeom prst="rect">
            <a:avLst/>
          </a:prstGeom>
          <a:ln w="12700">
            <a:miter lim="400000"/>
          </a:ln>
        </p:spPr>
      </p:pic>
      <p:pic>
        <p:nvPicPr>
          <p:cNvPr id="359" name="655e457b7c31e9aa2f9a4be5_Tsara_Sandamahery.jpg" descr="655e457b7c31e9aa2f9a4be5_Tsara_Sandamahery.jpg"/>
          <p:cNvPicPr>
            <a:picLocks noChangeAspect="1"/>
          </p:cNvPicPr>
          <p:nvPr/>
        </p:nvPicPr>
        <p:blipFill>
          <a:blip r:embed="rId6">
            <a:extLst/>
          </a:blip>
          <a:stretch>
            <a:fillRect/>
          </a:stretch>
        </p:blipFill>
        <p:spPr>
          <a:xfrm>
            <a:off x="11845257" y="2432745"/>
            <a:ext cx="2667001" cy="3333751"/>
          </a:xfrm>
          <a:prstGeom prst="rect">
            <a:avLst/>
          </a:prstGeom>
          <a:ln w="12700">
            <a:miter lim="400000"/>
          </a:ln>
        </p:spPr>
      </p:pic>
      <p:pic>
        <p:nvPicPr>
          <p:cNvPr id="360" name="655e4503ce80dc60d0827dee_Janny_Rakotoarimanana.jpg" descr="655e4503ce80dc60d0827dee_Janny_Rakotoarimanana.jpg"/>
          <p:cNvPicPr>
            <a:picLocks noChangeAspect="1"/>
          </p:cNvPicPr>
          <p:nvPr/>
        </p:nvPicPr>
        <p:blipFill>
          <a:blip r:embed="rId7">
            <a:extLst/>
          </a:blip>
          <a:stretch>
            <a:fillRect/>
          </a:stretch>
        </p:blipFill>
        <p:spPr>
          <a:xfrm>
            <a:off x="18250194" y="6270849"/>
            <a:ext cx="2667001" cy="3333751"/>
          </a:xfrm>
          <a:prstGeom prst="rect">
            <a:avLst/>
          </a:prstGeom>
          <a:ln w="12700">
            <a:miter lim="400000"/>
          </a:ln>
        </p:spPr>
      </p:pic>
      <p:pic>
        <p:nvPicPr>
          <p:cNvPr id="361" name="655e4839e6f2f78efa3f4987_Mackenzie_Christensen.jpg" descr="655e4839e6f2f78efa3f4987_Mackenzie_Christensen.jpg"/>
          <p:cNvPicPr>
            <a:picLocks noChangeAspect="1"/>
          </p:cNvPicPr>
          <p:nvPr/>
        </p:nvPicPr>
        <p:blipFill>
          <a:blip r:embed="rId8">
            <a:extLst/>
          </a:blip>
          <a:stretch>
            <a:fillRect/>
          </a:stretch>
        </p:blipFill>
        <p:spPr>
          <a:xfrm>
            <a:off x="8636395" y="10108953"/>
            <a:ext cx="2667001" cy="3333751"/>
          </a:xfrm>
          <a:prstGeom prst="rect">
            <a:avLst/>
          </a:prstGeom>
          <a:ln w="12700">
            <a:miter lim="400000"/>
          </a:ln>
        </p:spPr>
      </p:pic>
      <p:pic>
        <p:nvPicPr>
          <p:cNvPr id="362" name="655e44572fda4008f4f82569_Sebastian_Pavel.jpg" descr="655e44572fda4008f4f82569_Sebastian_Pavel.jpg"/>
          <p:cNvPicPr>
            <a:picLocks noChangeAspect="1"/>
          </p:cNvPicPr>
          <p:nvPr/>
        </p:nvPicPr>
        <p:blipFill>
          <a:blip r:embed="rId9">
            <a:extLst/>
          </a:blip>
          <a:stretch>
            <a:fillRect/>
          </a:stretch>
        </p:blipFill>
        <p:spPr>
          <a:xfrm>
            <a:off x="8636395" y="2432745"/>
            <a:ext cx="2667001" cy="3333751"/>
          </a:xfrm>
          <a:prstGeom prst="rect">
            <a:avLst/>
          </a:prstGeom>
          <a:ln w="12700">
            <a:miter lim="400000"/>
          </a:ln>
        </p:spPr>
      </p:pic>
      <p:pic>
        <p:nvPicPr>
          <p:cNvPr id="363" name="655e45459b0f17565d717ee6_Manoa_Razafimisata.jpg" descr="655e45459b0f17565d717ee6_Manoa_Razafimisata.jpg"/>
          <p:cNvPicPr>
            <a:picLocks noChangeAspect="1"/>
          </p:cNvPicPr>
          <p:nvPr/>
        </p:nvPicPr>
        <p:blipFill>
          <a:blip r:embed="rId10">
            <a:extLst/>
          </a:blip>
          <a:stretch>
            <a:fillRect/>
          </a:stretch>
        </p:blipFill>
        <p:spPr>
          <a:xfrm>
            <a:off x="8623608" y="6269833"/>
            <a:ext cx="2667001" cy="3333751"/>
          </a:xfrm>
          <a:prstGeom prst="rect">
            <a:avLst/>
          </a:prstGeom>
          <a:ln w="12700">
            <a:miter lim="400000"/>
          </a:ln>
        </p:spPr>
      </p:pic>
      <p:pic>
        <p:nvPicPr>
          <p:cNvPr id="364" name="655e4818538e99f2fa13ff1e_Joey_Albertson.jpg" descr="655e4818538e99f2fa13ff1e_Joey_Albertson.jpg"/>
          <p:cNvPicPr>
            <a:picLocks noChangeAspect="1"/>
          </p:cNvPicPr>
          <p:nvPr/>
        </p:nvPicPr>
        <p:blipFill>
          <a:blip r:embed="rId11">
            <a:extLst/>
          </a:blip>
          <a:stretch>
            <a:fillRect/>
          </a:stretch>
        </p:blipFill>
        <p:spPr>
          <a:xfrm>
            <a:off x="18250194" y="2432745"/>
            <a:ext cx="2667001" cy="3333751"/>
          </a:xfrm>
          <a:prstGeom prst="rect">
            <a:avLst/>
          </a:prstGeom>
          <a:ln w="12700">
            <a:miter lim="400000"/>
          </a:ln>
        </p:spPr>
      </p:pic>
      <p:pic>
        <p:nvPicPr>
          <p:cNvPr id="365" name="655e45281279dc9b7a2cdc1b_Jonathan_ Randrianandrasana.jpg" descr="655e45281279dc9b7a2cdc1b_Jonathan_ Randrianandrasana.jpg"/>
          <p:cNvPicPr>
            <a:picLocks noChangeAspect="1"/>
          </p:cNvPicPr>
          <p:nvPr/>
        </p:nvPicPr>
        <p:blipFill>
          <a:blip r:embed="rId12">
            <a:extLst/>
          </a:blip>
          <a:stretch>
            <a:fillRect/>
          </a:stretch>
        </p:blipFill>
        <p:spPr>
          <a:xfrm>
            <a:off x="5427533" y="2430714"/>
            <a:ext cx="2667001" cy="3333751"/>
          </a:xfrm>
          <a:prstGeom prst="rect">
            <a:avLst/>
          </a:prstGeom>
          <a:ln w="12700">
            <a:miter lim="400000"/>
          </a:ln>
        </p:spPr>
      </p:pic>
      <p:pic>
        <p:nvPicPr>
          <p:cNvPr id="366" name="6568ad94fe637ab6e3c11092_Adrian_Duda.png" descr="6568ad94fe637ab6e3c11092_Adrian_Duda.png"/>
          <p:cNvPicPr>
            <a:picLocks noChangeAspect="1"/>
          </p:cNvPicPr>
          <p:nvPr/>
        </p:nvPicPr>
        <p:blipFill>
          <a:blip r:embed="rId13">
            <a:extLst/>
          </a:blip>
          <a:stretch>
            <a:fillRect/>
          </a:stretch>
        </p:blipFill>
        <p:spPr>
          <a:xfrm>
            <a:off x="2218670" y="6270849"/>
            <a:ext cx="2667001" cy="3333751"/>
          </a:xfrm>
          <a:prstGeom prst="rect">
            <a:avLst/>
          </a:prstGeom>
          <a:ln w="12700">
            <a:miter lim="400000"/>
          </a:ln>
        </p:spPr>
      </p:pic>
      <p:pic>
        <p:nvPicPr>
          <p:cNvPr id="367" name="66019ad3ee36040162f294ba_Christophe_Le_Gal.jpg" descr="66019ad3ee36040162f294ba_Christophe_Le_Gal.jpg"/>
          <p:cNvPicPr>
            <a:picLocks noChangeAspect="1"/>
          </p:cNvPicPr>
          <p:nvPr/>
        </p:nvPicPr>
        <p:blipFill>
          <a:blip r:embed="rId14">
            <a:extLst/>
          </a:blip>
          <a:stretch>
            <a:fillRect/>
          </a:stretch>
        </p:blipFill>
        <p:spPr>
          <a:xfrm>
            <a:off x="5427533" y="10108953"/>
            <a:ext cx="2667001" cy="3333751"/>
          </a:xfrm>
          <a:prstGeom prst="rect">
            <a:avLst/>
          </a:prstGeom>
          <a:ln w="12700">
            <a:miter lim="400000"/>
          </a:ln>
        </p:spPr>
      </p:pic>
      <p:pic>
        <p:nvPicPr>
          <p:cNvPr id="368" name="66019c0435853f0c5909ccf9_Martial_Papillon.jpg" descr="66019c0435853f0c5909ccf9_Martial_Papillon.jpg"/>
          <p:cNvPicPr>
            <a:picLocks noChangeAspect="1"/>
          </p:cNvPicPr>
          <p:nvPr/>
        </p:nvPicPr>
        <p:blipFill>
          <a:blip r:embed="rId15">
            <a:extLst/>
          </a:blip>
          <a:stretch>
            <a:fillRect/>
          </a:stretch>
        </p:blipFill>
        <p:spPr>
          <a:xfrm>
            <a:off x="11855419" y="10108953"/>
            <a:ext cx="2667001" cy="3333751"/>
          </a:xfrm>
          <a:prstGeom prst="rect">
            <a:avLst/>
          </a:prstGeom>
          <a:ln w="12700">
            <a:miter lim="400000"/>
          </a:ln>
        </p:spPr>
      </p:pic>
      <p:pic>
        <p:nvPicPr>
          <p:cNvPr id="369" name="66019d40bda3f244d9830810_Milan_Kabáč.jpg" descr="66019d40bda3f244d9830810_Milan_Kabáč.jpg"/>
          <p:cNvPicPr>
            <a:picLocks noChangeAspect="1"/>
          </p:cNvPicPr>
          <p:nvPr/>
        </p:nvPicPr>
        <p:blipFill>
          <a:blip r:embed="rId16">
            <a:extLst/>
          </a:blip>
          <a:stretch>
            <a:fillRect/>
          </a:stretch>
        </p:blipFill>
        <p:spPr>
          <a:xfrm>
            <a:off x="5414746" y="6270849"/>
            <a:ext cx="2667001" cy="3333751"/>
          </a:xfrm>
          <a:prstGeom prst="rect">
            <a:avLst/>
          </a:prstGeom>
          <a:ln w="12700">
            <a:miter lim="400000"/>
          </a:ln>
        </p:spPr>
      </p:pic>
      <p:pic>
        <p:nvPicPr>
          <p:cNvPr id="370" name="660956ba85c5d0ec614f607c_Fy_Rakotondrabe.jpg" descr="660956ba85c5d0ec614f607c_Fy_Rakotondrabe.jpg"/>
          <p:cNvPicPr>
            <a:picLocks noChangeAspect="1"/>
          </p:cNvPicPr>
          <p:nvPr/>
        </p:nvPicPr>
        <p:blipFill>
          <a:blip r:embed="rId17">
            <a:extLst/>
          </a:blip>
          <a:stretch>
            <a:fillRect/>
          </a:stretch>
        </p:blipFill>
        <p:spPr>
          <a:xfrm>
            <a:off x="2218670" y="2432745"/>
            <a:ext cx="2667001" cy="33337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Title 1"/>
          <p:cNvSpPr txBox="1"/>
          <p:nvPr>
            <p:ph type="title"/>
          </p:nvPr>
        </p:nvSpPr>
        <p:spPr>
          <a:xfrm>
            <a:off x="1162383" y="1404311"/>
            <a:ext cx="12960674" cy="1100349"/>
          </a:xfrm>
          <a:prstGeom prst="rect">
            <a:avLst/>
          </a:prstGeom>
        </p:spPr>
        <p:txBody>
          <a:bodyPr/>
          <a:lstStyle>
            <a:lvl1pPr defTabSz="886968">
              <a:defRPr sz="4850"/>
            </a:lvl1pPr>
          </a:lstStyle>
          <a:p>
            <a:pPr/>
            <a:r>
              <a:t>3. Understand and Prepare the Data</a:t>
            </a:r>
          </a:p>
        </p:txBody>
      </p:sp>
      <p:sp>
        <p:nvSpPr>
          <p:cNvPr id="689"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92" name="Freeform: Shape 5"/>
          <p:cNvGrpSpPr/>
          <p:nvPr/>
        </p:nvGrpSpPr>
        <p:grpSpPr>
          <a:xfrm>
            <a:off x="1335424" y="2973282"/>
            <a:ext cx="4540859" cy="8971992"/>
            <a:chOff x="0" y="0"/>
            <a:chExt cx="4540858" cy="8971991"/>
          </a:xfrm>
        </p:grpSpPr>
        <p:sp>
          <p:nvSpPr>
            <p:cNvPr id="690" name="Rectangle"/>
            <p:cNvSpPr/>
            <p:nvPr/>
          </p:nvSpPr>
          <p:spPr>
            <a:xfrm>
              <a:off x="0" y="0"/>
              <a:ext cx="4540859" cy="8772077"/>
            </a:xfrm>
            <a:prstGeom prst="rect">
              <a:avLst/>
            </a:prstGeom>
            <a:solidFill>
              <a:srgbClr val="CDE6DD">
                <a:alpha val="90000"/>
              </a:srgbClr>
            </a:solidFill>
            <a:ln w="25400" cap="rnd">
              <a:solidFill>
                <a:srgbClr val="CDE6DD">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600"/>
                </a:spcBef>
                <a:defRPr sz="3600">
                  <a:latin typeface="Franklin Gothic Book"/>
                  <a:ea typeface="Franklin Gothic Book"/>
                  <a:cs typeface="Franklin Gothic Book"/>
                  <a:sym typeface="Franklin Gothic Book"/>
                </a:defRPr>
              </a:pPr>
            </a:p>
          </p:txBody>
        </p:sp>
        <p:sp>
          <p:nvSpPr>
            <p:cNvPr id="691" name="Clean Data (missing / corrupted values)…"/>
            <p:cNvSpPr txBox="1"/>
            <p:nvPr/>
          </p:nvSpPr>
          <p:spPr>
            <a:xfrm>
              <a:off x="12699" y="12699"/>
              <a:ext cx="4465675" cy="8959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Clean Data (missing / corrupted values)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Outlier analysis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Explore Data (EDA*)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Visualize Data</a:t>
              </a:r>
              <a:endParaRPr>
                <a:solidFill>
                  <a:srgbClr val="7030A0"/>
                </a:solidFill>
              </a:endParaRP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Transform Data (e.g., Normalize)</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Generate Features</a:t>
              </a:r>
            </a:p>
            <a:p>
              <a:pPr lvl="1" marL="228600" indent="-228600" defTabSz="1244600">
                <a:spcBef>
                  <a:spcPts val="700"/>
                </a:spcBef>
                <a:buSzPct val="100000"/>
                <a:buChar char="•"/>
                <a:defRPr sz="4000">
                  <a:solidFill>
                    <a:srgbClr val="7030A0"/>
                  </a:solidFill>
                  <a:latin typeface="Franklin Gothic Book"/>
                  <a:ea typeface="Franklin Gothic Book"/>
                  <a:cs typeface="Franklin Gothic Book"/>
                  <a:sym typeface="Franklin Gothic Book"/>
                </a:defRPr>
              </a:pPr>
              <a:r>
                <a:t>Create Analytic Data Set (ADS)</a:t>
              </a:r>
            </a:p>
          </p:txBody>
        </p:sp>
      </p:grpSp>
      <p:graphicFrame>
        <p:nvGraphicFramePr>
          <p:cNvPr id="693" name="Table 6"/>
          <p:cNvGraphicFramePr/>
          <p:nvPr/>
        </p:nvGraphicFramePr>
        <p:xfrm>
          <a:off x="7188051" y="2963446"/>
          <a:ext cx="19845758"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bl>
          </a:graphicData>
        </a:graphic>
      </p:graphicFrame>
      <p:graphicFrame>
        <p:nvGraphicFramePr>
          <p:cNvPr id="694" name="Table 7"/>
          <p:cNvGraphicFramePr/>
          <p:nvPr/>
        </p:nvGraphicFramePr>
        <p:xfrm>
          <a:off x="7797651" y="3573045"/>
          <a:ext cx="19845758"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62A39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defTabSz="914400"/>
                      <a:r>
                        <a:rPr sz="1600">
                          <a:solidFill>
                            <a:srgbClr val="62A39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bl>
          </a:graphicData>
        </a:graphic>
      </p:graphicFrame>
      <p:graphicFrame>
        <p:nvGraphicFramePr>
          <p:cNvPr id="695" name="Table 8"/>
          <p:cNvGraphicFramePr/>
          <p:nvPr/>
        </p:nvGraphicFramePr>
        <p:xfrm>
          <a:off x="8495773" y="4194433"/>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bl>
          </a:graphicData>
        </a:graphic>
      </p:graphicFrame>
      <p:graphicFrame>
        <p:nvGraphicFramePr>
          <p:cNvPr id="696" name="Table 9"/>
          <p:cNvGraphicFramePr/>
          <p:nvPr/>
        </p:nvGraphicFramePr>
        <p:xfrm>
          <a:off x="9193897" y="4846580"/>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bl>
          </a:graphicData>
        </a:graphic>
      </p:graphicFrame>
      <p:graphicFrame>
        <p:nvGraphicFramePr>
          <p:cNvPr id="697" name="Table 10"/>
          <p:cNvGraphicFramePr/>
          <p:nvPr/>
        </p:nvGraphicFramePr>
        <p:xfrm>
          <a:off x="9045237" y="9506714"/>
          <a:ext cx="48373201" cy="108957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0051"/>
                <a:gridCol w="4180051"/>
                <a:gridCol w="4180051"/>
                <a:gridCol w="4180051"/>
                <a:gridCol w="4180051"/>
                <a:gridCol w="4180051"/>
                <a:gridCol w="4180051"/>
                <a:gridCol w="3806831"/>
                <a:gridCol w="3806831"/>
                <a:gridCol w="2887813"/>
                <a:gridCol w="2818504"/>
                <a:gridCol w="2852872"/>
                <a:gridCol w="2914585"/>
              </a:tblGrid>
              <a:tr h="331011">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B</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H</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I</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9692">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Att 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Number</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Add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05969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efjgklk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#%$GG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698" name="TextBox 11"/>
          <p:cNvSpPr txBox="1"/>
          <p:nvPr/>
        </p:nvSpPr>
        <p:spPr>
          <a:xfrm>
            <a:off x="8500880" y="4207309"/>
            <a:ext cx="3777693" cy="542340"/>
          </a:xfrm>
          <a:prstGeom prst="rect">
            <a:avLst/>
          </a:prstGeom>
          <a:solidFill>
            <a:srgbClr val="7DE2E7"/>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Customer Profile Table</a:t>
            </a:r>
          </a:p>
        </p:txBody>
      </p:sp>
      <p:sp>
        <p:nvSpPr>
          <p:cNvPr id="699" name="TextBox 12"/>
          <p:cNvSpPr txBox="1"/>
          <p:nvPr/>
        </p:nvSpPr>
        <p:spPr>
          <a:xfrm>
            <a:off x="7188051" y="2969879"/>
            <a:ext cx="2330550" cy="542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Billing Table</a:t>
            </a:r>
          </a:p>
        </p:txBody>
      </p:sp>
      <p:sp>
        <p:nvSpPr>
          <p:cNvPr id="700" name="TextBox 13"/>
          <p:cNvSpPr txBox="1"/>
          <p:nvPr/>
        </p:nvSpPr>
        <p:spPr>
          <a:xfrm>
            <a:off x="7797651" y="3587288"/>
            <a:ext cx="3147078" cy="542339"/>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Call Center Table</a:t>
            </a:r>
          </a:p>
        </p:txBody>
      </p:sp>
      <p:sp>
        <p:nvSpPr>
          <p:cNvPr id="701" name="TextBox 14"/>
          <p:cNvSpPr txBox="1"/>
          <p:nvPr/>
        </p:nvSpPr>
        <p:spPr>
          <a:xfrm>
            <a:off x="9193893" y="4824717"/>
            <a:ext cx="3084683" cy="542340"/>
          </a:xfrm>
          <a:prstGeom prst="rect">
            <a:avLst/>
          </a:prstGeom>
          <a:solidFill>
            <a:srgbClr val="F3753F"/>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Web Activity Table</a:t>
            </a:r>
          </a:p>
        </p:txBody>
      </p:sp>
      <p:sp>
        <p:nvSpPr>
          <p:cNvPr id="709" name="Connector: Elbow 15"/>
          <p:cNvSpPr/>
          <p:nvPr/>
        </p:nvSpPr>
        <p:spPr>
          <a:xfrm>
            <a:off x="6729729" y="7261860"/>
            <a:ext cx="2289811" cy="7679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3"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710" name="Connector: Elbow 16"/>
          <p:cNvSpPr/>
          <p:nvPr/>
        </p:nvSpPr>
        <p:spPr>
          <a:xfrm>
            <a:off x="7339329" y="7871460"/>
            <a:ext cx="1680211" cy="7070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1"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711" name="Connector: Elbow 17"/>
          <p:cNvSpPr/>
          <p:nvPr/>
        </p:nvSpPr>
        <p:spPr>
          <a:xfrm>
            <a:off x="8037830" y="3914140"/>
            <a:ext cx="10369550" cy="11027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98"/>
                </a:moveTo>
                <a:lnTo>
                  <a:pt x="21600" y="0"/>
                </a:lnTo>
                <a:lnTo>
                  <a:pt x="0" y="0"/>
                </a:lnTo>
                <a:lnTo>
                  <a:pt x="0" y="21600"/>
                </a:lnTo>
                <a:lnTo>
                  <a:pt x="2045"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712" name="Connector: Elbow 18"/>
          <p:cNvSpPr/>
          <p:nvPr/>
        </p:nvSpPr>
        <p:spPr>
          <a:xfrm>
            <a:off x="8587740" y="4566920"/>
            <a:ext cx="10518140" cy="1037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9"/>
                </a:moveTo>
                <a:lnTo>
                  <a:pt x="21600" y="0"/>
                </a:lnTo>
                <a:lnTo>
                  <a:pt x="0" y="0"/>
                </a:lnTo>
                <a:lnTo>
                  <a:pt x="0" y="21600"/>
                </a:lnTo>
                <a:lnTo>
                  <a:pt x="887"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graphicFrame>
        <p:nvGraphicFramePr>
          <p:cNvPr id="706" name="Table 19"/>
          <p:cNvGraphicFramePr/>
          <p:nvPr/>
        </p:nvGraphicFramePr>
        <p:xfrm>
          <a:off x="15814363" y="1991973"/>
          <a:ext cx="25527745" cy="2243608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0100"/>
                <a:gridCol w="4840100"/>
                <a:gridCol w="4840100"/>
                <a:gridCol w="4840100"/>
                <a:gridCol w="2878392"/>
                <a:gridCol w="3263548"/>
              </a:tblGrid>
              <a:tr h="330603">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r"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8386">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Att 31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REV</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Calibri"/>
                          <a:ea typeface="Calibri"/>
                          <a:cs typeface="Calibri"/>
                          <a:sym typeface="Calibri"/>
                        </a:rPr>
                        <a:t>2223</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398637">
                <a:tc>
                  <a:txBody>
                    <a:bodyPr/>
                    <a:lstStyle/>
                    <a:p>
                      <a:pPr algn="r" defTabSz="914400"/>
                      <a:r>
                        <a:rPr sz="2200">
                          <a:solidFill>
                            <a:srgbClr val="FFFFFF"/>
                          </a:solidFill>
                          <a:latin typeface="Calibri"/>
                          <a:ea typeface="Calibri"/>
                          <a:cs typeface="Calibri"/>
                          <a:sym typeface="Calibri"/>
                        </a:rPr>
                        <a:t>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Calibri"/>
                          <a:ea typeface="Calibri"/>
                          <a:cs typeface="Calibri"/>
                          <a:sym typeface="Calibri"/>
                        </a:rPr>
                        <a:t>Fjlkd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Jlkjf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Calibri"/>
                          <a:ea typeface="Calibri"/>
                          <a:cs typeface="Calibri"/>
                          <a:sym typeface="Calibri"/>
                        </a:rPr>
                        <a:t>Fjfjf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Calibri"/>
                          <a:ea typeface="Calibri"/>
                          <a:cs typeface="Calibri"/>
                          <a:sym typeface="Calibri"/>
                        </a:rPr>
                        <a:t>345</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Calibri"/>
                          <a:ea typeface="Calibri"/>
                          <a:cs typeface="Calibri"/>
                          <a:sym typeface="Calibri"/>
                        </a:rPr>
                        <a:t>0123</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707" name="Right Arrow 3"/>
          <p:cNvSpPr/>
          <p:nvPr/>
        </p:nvSpPr>
        <p:spPr>
          <a:xfrm rot="16200000">
            <a:off x="17583134" y="8588884"/>
            <a:ext cx="1657367" cy="601885"/>
          </a:xfrm>
          <a:prstGeom prst="rightArrow">
            <a:avLst>
              <a:gd name="adj1" fmla="val 50000"/>
              <a:gd name="adj2" fmla="val 50000"/>
            </a:avLst>
          </a:prstGeom>
          <a:solidFill>
            <a:srgbClr val="1CADE4"/>
          </a:solidFill>
          <a:ln w="12700">
            <a:solidFill>
              <a:srgbClr val="000000"/>
            </a:solidFill>
            <a:miter/>
          </a:ln>
        </p:spPr>
        <p:txBody>
          <a:bodyPr tIns="91439" bIns="91439"/>
          <a:lstStyle/>
          <a:p>
            <a:pPr algn="ctr" defTabSz="1828800">
              <a:lnSpc>
                <a:spcPct val="100000"/>
              </a:lnSpc>
              <a:spcBef>
                <a:spcPts val="0"/>
              </a:spcBef>
              <a:defRPr>
                <a:solidFill>
                  <a:srgbClr val="FFFFFF"/>
                </a:solidFill>
                <a:latin typeface="Franklin Gothic Book"/>
                <a:ea typeface="Franklin Gothic Book"/>
                <a:cs typeface="Franklin Gothic Book"/>
                <a:sym typeface="Franklin Gothic Book"/>
              </a:defRPr>
            </a:pPr>
          </a:p>
        </p:txBody>
      </p:sp>
      <p:sp>
        <p:nvSpPr>
          <p:cNvPr id="708" name="TextBox 22"/>
          <p:cNvSpPr txBox="1"/>
          <p:nvPr/>
        </p:nvSpPr>
        <p:spPr>
          <a:xfrm>
            <a:off x="16911118" y="1161138"/>
            <a:ext cx="4187233" cy="12622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Modeling Ready ADS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itle 3"/>
          <p:cNvSpPr txBox="1"/>
          <p:nvPr>
            <p:ph type="title"/>
          </p:nvPr>
        </p:nvSpPr>
        <p:spPr>
          <a:prstGeom prst="rect">
            <a:avLst/>
          </a:prstGeom>
        </p:spPr>
        <p:txBody>
          <a:bodyPr/>
          <a:lstStyle>
            <a:lvl1pPr>
              <a:defRPr>
                <a:solidFill>
                  <a:srgbClr val="000000"/>
                </a:solidFill>
              </a:defRPr>
            </a:lvl1pPr>
          </a:lstStyle>
          <a:p>
            <a:pPr/>
            <a:r>
              <a:t>4. Build the Model</a:t>
            </a:r>
          </a:p>
        </p:txBody>
      </p:sp>
      <p:sp>
        <p:nvSpPr>
          <p:cNvPr id="717" name="Slide Subtitle"/>
          <p:cNvSpPr txBox="1"/>
          <p:nvPr>
            <p:ph type="body" idx="21"/>
          </p:nvPr>
        </p:nvSpPr>
        <p:spPr>
          <a:prstGeom prst="rect">
            <a:avLst/>
          </a:prstGeom>
        </p:spPr>
        <p:txBody>
          <a:bodyPr/>
          <a:lstStyle/>
          <a:p>
            <a:pPr/>
          </a:p>
        </p:txBody>
      </p:sp>
      <p:sp>
        <p:nvSpPr>
          <p:cNvPr id="718" name="Slide bullet text"/>
          <p:cNvSpPr txBox="1"/>
          <p:nvPr>
            <p:ph type="body" idx="1"/>
          </p:nvPr>
        </p:nvSpPr>
        <p:spPr>
          <a:prstGeom prst="rect">
            <a:avLst/>
          </a:prstGeom>
        </p:spPr>
        <p:txBody>
          <a:bodyPr/>
          <a:lstStyle/>
          <a:p>
            <a:pPr/>
          </a:p>
        </p:txBody>
      </p:sp>
      <p:pic>
        <p:nvPicPr>
          <p:cNvPr id="719" name="Picture 2" descr="Picture 2"/>
          <p:cNvPicPr>
            <a:picLocks noChangeAspect="1"/>
          </p:cNvPicPr>
          <p:nvPr/>
        </p:nvPicPr>
        <p:blipFill>
          <a:blip r:embed="rId3">
            <a:extLst/>
          </a:blip>
          <a:srcRect l="0" t="0" r="3911" b="0"/>
          <a:stretch>
            <a:fillRect/>
          </a:stretch>
        </p:blipFill>
        <p:spPr>
          <a:xfrm>
            <a:off x="2672859" y="2976950"/>
            <a:ext cx="17837835" cy="87359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25" name="Freeform: Shape 5"/>
          <p:cNvGrpSpPr/>
          <p:nvPr/>
        </p:nvGrpSpPr>
        <p:grpSpPr>
          <a:xfrm>
            <a:off x="1106576" y="3353286"/>
            <a:ext cx="5834156" cy="9534230"/>
            <a:chOff x="0" y="0"/>
            <a:chExt cx="5834155" cy="9534228"/>
          </a:xfrm>
        </p:grpSpPr>
        <p:sp>
          <p:nvSpPr>
            <p:cNvPr id="723" name="Rectangle"/>
            <p:cNvSpPr/>
            <p:nvPr/>
          </p:nvSpPr>
          <p:spPr>
            <a:xfrm>
              <a:off x="0" y="0"/>
              <a:ext cx="5834156" cy="9534230"/>
            </a:xfrm>
            <a:prstGeom prst="rect">
              <a:avLst/>
            </a:prstGeom>
            <a:solidFill>
              <a:srgbClr val="CDD9CF">
                <a:alpha val="90000"/>
              </a:srgbClr>
            </a:solidFill>
            <a:ln w="25400" cap="rnd">
              <a:solidFill>
                <a:srgbClr val="CDD9CF">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724" name="Select algorithms…"/>
            <p:cNvSpPr txBox="1"/>
            <p:nvPr/>
          </p:nvSpPr>
          <p:spPr>
            <a:xfrm>
              <a:off x="12700" y="12700"/>
              <a:ext cx="5758972" cy="8561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Select algorithms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Define model metrics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Optimize hyper-parameters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Create cross-validation training &amp; testing sets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Run &amp; Validate models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Select the best-performing model set</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Interpret Model output </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Iterate to improve performance</a:t>
              </a:r>
            </a:p>
          </p:txBody>
        </p:sp>
      </p:grpSp>
      <p:grpSp>
        <p:nvGrpSpPr>
          <p:cNvPr id="817" name="Diagram 6"/>
          <p:cNvGrpSpPr/>
          <p:nvPr/>
        </p:nvGrpSpPr>
        <p:grpSpPr>
          <a:xfrm>
            <a:off x="6868710" y="2316038"/>
            <a:ext cx="17132164" cy="10691135"/>
            <a:chOff x="0" y="0"/>
            <a:chExt cx="17132163" cy="10691133"/>
          </a:xfrm>
        </p:grpSpPr>
        <p:sp>
          <p:nvSpPr>
            <p:cNvPr id="726" name="Line"/>
            <p:cNvSpPr/>
            <p:nvPr/>
          </p:nvSpPr>
          <p:spPr>
            <a:xfrm>
              <a:off x="13944609" y="3194147"/>
              <a:ext cx="1366107"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7" name="Line"/>
            <p:cNvSpPr/>
            <p:nvPr/>
          </p:nvSpPr>
          <p:spPr>
            <a:xfrm>
              <a:off x="13944609" y="3194147"/>
              <a:ext cx="1366107"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8" name="Line"/>
            <p:cNvSpPr/>
            <p:nvPr/>
          </p:nvSpPr>
          <p:spPr>
            <a:xfrm>
              <a:off x="13944609" y="3194147"/>
              <a:ext cx="1366107"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9" name="Line"/>
            <p:cNvSpPr/>
            <p:nvPr/>
          </p:nvSpPr>
          <p:spPr>
            <a:xfrm>
              <a:off x="8683797" y="1319905"/>
              <a:ext cx="5260811"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0" name="Line"/>
            <p:cNvSpPr/>
            <p:nvPr/>
          </p:nvSpPr>
          <p:spPr>
            <a:xfrm>
              <a:off x="10902285"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1" name="Line"/>
            <p:cNvSpPr/>
            <p:nvPr/>
          </p:nvSpPr>
          <p:spPr>
            <a:xfrm>
              <a:off x="10902285"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2" name="Line"/>
            <p:cNvSpPr/>
            <p:nvPr/>
          </p:nvSpPr>
          <p:spPr>
            <a:xfrm>
              <a:off x="10902285"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3" name="Line"/>
            <p:cNvSpPr/>
            <p:nvPr/>
          </p:nvSpPr>
          <p:spPr>
            <a:xfrm>
              <a:off x="9305220"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4" name="Line"/>
            <p:cNvSpPr/>
            <p:nvPr/>
          </p:nvSpPr>
          <p:spPr>
            <a:xfrm>
              <a:off x="7708154"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5" name="Line"/>
            <p:cNvSpPr/>
            <p:nvPr/>
          </p:nvSpPr>
          <p:spPr>
            <a:xfrm>
              <a:off x="7708154"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6" name="Line"/>
            <p:cNvSpPr/>
            <p:nvPr/>
          </p:nvSpPr>
          <p:spPr>
            <a:xfrm>
              <a:off x="7708154"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7" name="Line"/>
            <p:cNvSpPr/>
            <p:nvPr/>
          </p:nvSpPr>
          <p:spPr>
            <a:xfrm>
              <a:off x="7708154"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8" name="Line"/>
            <p:cNvSpPr/>
            <p:nvPr/>
          </p:nvSpPr>
          <p:spPr>
            <a:xfrm>
              <a:off x="8683797" y="1319905"/>
              <a:ext cx="621421"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9" name="Line"/>
            <p:cNvSpPr/>
            <p:nvPr/>
          </p:nvSpPr>
          <p:spPr>
            <a:xfrm>
              <a:off x="4514022"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0" name="Line"/>
            <p:cNvSpPr/>
            <p:nvPr/>
          </p:nvSpPr>
          <p:spPr>
            <a:xfrm>
              <a:off x="4514022"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1" name="Line"/>
            <p:cNvSpPr/>
            <p:nvPr/>
          </p:nvSpPr>
          <p:spPr>
            <a:xfrm>
              <a:off x="4514022"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2" name="Line"/>
            <p:cNvSpPr/>
            <p:nvPr/>
          </p:nvSpPr>
          <p:spPr>
            <a:xfrm>
              <a:off x="2916956"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3" name="Line"/>
            <p:cNvSpPr/>
            <p:nvPr/>
          </p:nvSpPr>
          <p:spPr>
            <a:xfrm>
              <a:off x="1319890"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4" name="Line"/>
            <p:cNvSpPr/>
            <p:nvPr/>
          </p:nvSpPr>
          <p:spPr>
            <a:xfrm>
              <a:off x="1319890"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5" name="Line"/>
            <p:cNvSpPr/>
            <p:nvPr/>
          </p:nvSpPr>
          <p:spPr>
            <a:xfrm>
              <a:off x="1319890"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6" name="Line"/>
            <p:cNvSpPr/>
            <p:nvPr/>
          </p:nvSpPr>
          <p:spPr>
            <a:xfrm>
              <a:off x="1319890"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7" name="Line"/>
            <p:cNvSpPr/>
            <p:nvPr/>
          </p:nvSpPr>
          <p:spPr>
            <a:xfrm>
              <a:off x="2916955" y="1319905"/>
              <a:ext cx="5766844"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8" name="Line"/>
            <p:cNvSpPr/>
            <p:nvPr/>
          </p:nvSpPr>
          <p:spPr>
            <a:xfrm>
              <a:off x="8178251" y="0"/>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9" name="Line"/>
            <p:cNvSpPr/>
            <p:nvPr/>
          </p:nvSpPr>
          <p:spPr>
            <a:xfrm>
              <a:off x="8178251" y="1084163"/>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0" name="Machine Learning"/>
            <p:cNvSpPr txBox="1"/>
            <p:nvPr/>
          </p:nvSpPr>
          <p:spPr>
            <a:xfrm>
              <a:off x="7363907" y="112207"/>
              <a:ext cx="2639779"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latin typeface="Franklin Gothic Book"/>
                  <a:ea typeface="Franklin Gothic Book"/>
                  <a:cs typeface="Franklin Gothic Book"/>
                  <a:sym typeface="Franklin Gothic Book"/>
                </a:defRPr>
              </a:lvl1pPr>
            </a:lstStyle>
            <a:p>
              <a:pPr/>
              <a:r>
                <a:t>Machine Learning</a:t>
              </a:r>
            </a:p>
          </p:txBody>
        </p:sp>
        <p:sp>
          <p:nvSpPr>
            <p:cNvPr id="751" name="Line"/>
            <p:cNvSpPr/>
            <p:nvPr/>
          </p:nvSpPr>
          <p:spPr>
            <a:xfrm>
              <a:off x="2411408" y="187424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2" name="Line"/>
            <p:cNvSpPr/>
            <p:nvPr/>
          </p:nvSpPr>
          <p:spPr>
            <a:xfrm>
              <a:off x="2411407" y="295840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3" name="Supervised Learning"/>
            <p:cNvSpPr txBox="1"/>
            <p:nvPr/>
          </p:nvSpPr>
          <p:spPr>
            <a:xfrm>
              <a:off x="1597066" y="1986451"/>
              <a:ext cx="2639779"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328C71"/>
                  </a:solidFill>
                  <a:latin typeface="Franklin Gothic Book"/>
                  <a:ea typeface="Franklin Gothic Book"/>
                  <a:cs typeface="Franklin Gothic Book"/>
                  <a:sym typeface="Franklin Gothic Book"/>
                </a:defRPr>
              </a:lvl1pPr>
            </a:lstStyle>
            <a:p>
              <a:pPr/>
              <a:r>
                <a:t>Supervised Learning</a:t>
              </a:r>
            </a:p>
          </p:txBody>
        </p:sp>
        <p:sp>
          <p:nvSpPr>
            <p:cNvPr id="754" name="Line"/>
            <p:cNvSpPr/>
            <p:nvPr/>
          </p:nvSpPr>
          <p:spPr>
            <a:xfrm>
              <a:off x="814341"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5" name="Line"/>
            <p:cNvSpPr/>
            <p:nvPr/>
          </p:nvSpPr>
          <p:spPr>
            <a:xfrm>
              <a:off x="814341"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6" name="Regression"/>
            <p:cNvSpPr txBox="1"/>
            <p:nvPr/>
          </p:nvSpPr>
          <p:spPr>
            <a:xfrm>
              <a:off x="0" y="4179923"/>
              <a:ext cx="2639779" cy="457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solidFill>
                    <a:srgbClr val="328C71"/>
                  </a:solidFill>
                  <a:latin typeface="Franklin Gothic Book"/>
                  <a:ea typeface="Franklin Gothic Book"/>
                  <a:cs typeface="Franklin Gothic Book"/>
                  <a:sym typeface="Franklin Gothic Book"/>
                </a:defRPr>
              </a:lvl1pPr>
            </a:lstStyle>
            <a:p>
              <a:pPr/>
              <a:r>
                <a:t>Regression</a:t>
              </a:r>
            </a:p>
          </p:txBody>
        </p:sp>
        <p:sp>
          <p:nvSpPr>
            <p:cNvPr id="757" name="Line"/>
            <p:cNvSpPr/>
            <p:nvPr/>
          </p:nvSpPr>
          <p:spPr>
            <a:xfrm>
              <a:off x="2530198"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8" name="Line"/>
            <p:cNvSpPr/>
            <p:nvPr/>
          </p:nvSpPr>
          <p:spPr>
            <a:xfrm>
              <a:off x="2530197"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9" name="Decision Tree"/>
            <p:cNvSpPr txBox="1"/>
            <p:nvPr/>
          </p:nvSpPr>
          <p:spPr>
            <a:xfrm>
              <a:off x="1715856" y="6054164"/>
              <a:ext cx="2639779" cy="4570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Decision Tree</a:t>
              </a:r>
            </a:p>
          </p:txBody>
        </p:sp>
        <p:sp>
          <p:nvSpPr>
            <p:cNvPr id="760" name="Line"/>
            <p:cNvSpPr/>
            <p:nvPr/>
          </p:nvSpPr>
          <p:spPr>
            <a:xfrm>
              <a:off x="2530198"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1" name="Line"/>
            <p:cNvSpPr/>
            <p:nvPr/>
          </p:nvSpPr>
          <p:spPr>
            <a:xfrm>
              <a:off x="2530197"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2" name="Linear Regression"/>
            <p:cNvSpPr txBox="1"/>
            <p:nvPr/>
          </p:nvSpPr>
          <p:spPr>
            <a:xfrm>
              <a:off x="1715856" y="7733583"/>
              <a:ext cx="2639779" cy="846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Linear Regression</a:t>
              </a:r>
            </a:p>
          </p:txBody>
        </p:sp>
        <p:sp>
          <p:nvSpPr>
            <p:cNvPr id="763" name="Line"/>
            <p:cNvSpPr/>
            <p:nvPr/>
          </p:nvSpPr>
          <p:spPr>
            <a:xfrm>
              <a:off x="2530198"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4" name="Line"/>
            <p:cNvSpPr/>
            <p:nvPr/>
          </p:nvSpPr>
          <p:spPr>
            <a:xfrm>
              <a:off x="2530197"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5" name="Logistic Regression"/>
            <p:cNvSpPr txBox="1"/>
            <p:nvPr/>
          </p:nvSpPr>
          <p:spPr>
            <a:xfrm>
              <a:off x="1715856" y="9607825"/>
              <a:ext cx="2639779" cy="846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Logistic Regression</a:t>
              </a:r>
            </a:p>
          </p:txBody>
        </p:sp>
        <p:sp>
          <p:nvSpPr>
            <p:cNvPr id="766" name="Line"/>
            <p:cNvSpPr/>
            <p:nvPr/>
          </p:nvSpPr>
          <p:spPr>
            <a:xfrm>
              <a:off x="4008475"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7" name="Line"/>
            <p:cNvSpPr/>
            <p:nvPr/>
          </p:nvSpPr>
          <p:spPr>
            <a:xfrm>
              <a:off x="4008475"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8" name="Classification"/>
            <p:cNvSpPr txBox="1"/>
            <p:nvPr/>
          </p:nvSpPr>
          <p:spPr>
            <a:xfrm>
              <a:off x="3194131" y="4179923"/>
              <a:ext cx="2639779" cy="457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solidFill>
                    <a:srgbClr val="328C71"/>
                  </a:solidFill>
                  <a:latin typeface="Franklin Gothic Book"/>
                  <a:ea typeface="Franklin Gothic Book"/>
                  <a:cs typeface="Franklin Gothic Book"/>
                  <a:sym typeface="Franklin Gothic Book"/>
                </a:defRPr>
              </a:lvl1pPr>
            </a:lstStyle>
            <a:p>
              <a:pPr/>
              <a:r>
                <a:t>Classification</a:t>
              </a:r>
            </a:p>
          </p:txBody>
        </p:sp>
        <p:sp>
          <p:nvSpPr>
            <p:cNvPr id="769" name="Line"/>
            <p:cNvSpPr/>
            <p:nvPr/>
          </p:nvSpPr>
          <p:spPr>
            <a:xfrm>
              <a:off x="5724331"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0" name="Line"/>
            <p:cNvSpPr/>
            <p:nvPr/>
          </p:nvSpPr>
          <p:spPr>
            <a:xfrm>
              <a:off x="5724331"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1" name="XGBoost"/>
            <p:cNvSpPr txBox="1"/>
            <p:nvPr/>
          </p:nvSpPr>
          <p:spPr>
            <a:xfrm>
              <a:off x="4909987" y="6054164"/>
              <a:ext cx="2639779" cy="4570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XGBoost</a:t>
              </a:r>
            </a:p>
          </p:txBody>
        </p:sp>
        <p:sp>
          <p:nvSpPr>
            <p:cNvPr id="772" name="Line"/>
            <p:cNvSpPr/>
            <p:nvPr/>
          </p:nvSpPr>
          <p:spPr>
            <a:xfrm>
              <a:off x="5724331"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3" name="Line"/>
            <p:cNvSpPr/>
            <p:nvPr/>
          </p:nvSpPr>
          <p:spPr>
            <a:xfrm>
              <a:off x="5724331"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4" name="Random Forest"/>
            <p:cNvSpPr txBox="1"/>
            <p:nvPr/>
          </p:nvSpPr>
          <p:spPr>
            <a:xfrm>
              <a:off x="4909987" y="7733583"/>
              <a:ext cx="2639779" cy="846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Random Forest</a:t>
              </a:r>
            </a:p>
          </p:txBody>
        </p:sp>
        <p:sp>
          <p:nvSpPr>
            <p:cNvPr id="775" name="Line"/>
            <p:cNvSpPr/>
            <p:nvPr/>
          </p:nvSpPr>
          <p:spPr>
            <a:xfrm>
              <a:off x="5724331"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6" name="Line"/>
            <p:cNvSpPr/>
            <p:nvPr/>
          </p:nvSpPr>
          <p:spPr>
            <a:xfrm>
              <a:off x="5724331"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7" name="Support Vector Machine"/>
            <p:cNvSpPr txBox="1"/>
            <p:nvPr/>
          </p:nvSpPr>
          <p:spPr>
            <a:xfrm>
              <a:off x="4909987" y="9607825"/>
              <a:ext cx="2639779" cy="846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Support Vector Machine</a:t>
              </a:r>
            </a:p>
          </p:txBody>
        </p:sp>
        <p:sp>
          <p:nvSpPr>
            <p:cNvPr id="778" name="Line"/>
            <p:cNvSpPr/>
            <p:nvPr/>
          </p:nvSpPr>
          <p:spPr>
            <a:xfrm>
              <a:off x="8705866" y="1874259"/>
              <a:ext cx="1198710" cy="15702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lnTo>
                    <a:pt x="0" y="16200"/>
                  </a:lnTo>
                  <a:cubicBezTo>
                    <a:pt x="6228" y="-5400"/>
                    <a:pt x="15372" y="-5400"/>
                    <a:pt x="21600" y="1620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9" name="Line"/>
            <p:cNvSpPr/>
            <p:nvPr/>
          </p:nvSpPr>
          <p:spPr>
            <a:xfrm>
              <a:off x="8705865" y="3037121"/>
              <a:ext cx="1198710" cy="15702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5372" y="21600"/>
                    <a:pt x="6228" y="21600"/>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0" name="Unsupervised…"/>
            <p:cNvSpPr txBox="1"/>
            <p:nvPr/>
          </p:nvSpPr>
          <p:spPr>
            <a:xfrm>
              <a:off x="7453944" y="1959174"/>
              <a:ext cx="3702553" cy="1150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p>
              <a:pPr algn="ctr" defTabSz="1600200">
                <a:lnSpc>
                  <a:spcPct val="100000"/>
                </a:lnSpc>
                <a:spcBef>
                  <a:spcPts val="0"/>
                </a:spcBef>
                <a:defRPr b="1" sz="3600">
                  <a:solidFill>
                    <a:srgbClr val="3E8853"/>
                  </a:solidFill>
                  <a:latin typeface="Franklin Gothic Book"/>
                  <a:ea typeface="Franklin Gothic Book"/>
                  <a:cs typeface="Franklin Gothic Book"/>
                  <a:sym typeface="Franklin Gothic Book"/>
                </a:defRPr>
              </a:pPr>
              <a:r>
                <a:t>Unsupervised</a:t>
              </a:r>
            </a:p>
            <a:p>
              <a:pPr algn="ctr" defTabSz="1600200">
                <a:lnSpc>
                  <a:spcPct val="100000"/>
                </a:lnSpc>
                <a:spcBef>
                  <a:spcPts val="0"/>
                </a:spcBef>
                <a:defRPr b="1" sz="3600">
                  <a:solidFill>
                    <a:srgbClr val="3E8853"/>
                  </a:solidFill>
                  <a:latin typeface="Franklin Gothic Book"/>
                  <a:ea typeface="Franklin Gothic Book"/>
                  <a:cs typeface="Franklin Gothic Book"/>
                  <a:sym typeface="Franklin Gothic Book"/>
                </a:defRPr>
              </a:pPr>
              <a:r>
                <a:t>Learning</a:t>
              </a:r>
            </a:p>
          </p:txBody>
        </p:sp>
        <p:sp>
          <p:nvSpPr>
            <p:cNvPr id="781" name="Line"/>
            <p:cNvSpPr/>
            <p:nvPr/>
          </p:nvSpPr>
          <p:spPr>
            <a:xfrm>
              <a:off x="7202607"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2" name="Line"/>
            <p:cNvSpPr/>
            <p:nvPr/>
          </p:nvSpPr>
          <p:spPr>
            <a:xfrm>
              <a:off x="7202606"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3" name="Clustering"/>
            <p:cNvSpPr txBox="1"/>
            <p:nvPr/>
          </p:nvSpPr>
          <p:spPr>
            <a:xfrm>
              <a:off x="6388263" y="4159971"/>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Clustering</a:t>
              </a:r>
            </a:p>
          </p:txBody>
        </p:sp>
        <p:sp>
          <p:nvSpPr>
            <p:cNvPr id="784" name="Line"/>
            <p:cNvSpPr/>
            <p:nvPr/>
          </p:nvSpPr>
          <p:spPr>
            <a:xfrm>
              <a:off x="8918463"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5" name="Line"/>
            <p:cNvSpPr/>
            <p:nvPr/>
          </p:nvSpPr>
          <p:spPr>
            <a:xfrm>
              <a:off x="8918462"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6" name="K-Means"/>
            <p:cNvSpPr txBox="1"/>
            <p:nvPr/>
          </p:nvSpPr>
          <p:spPr>
            <a:xfrm>
              <a:off x="8104120" y="6034213"/>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K-Means</a:t>
              </a:r>
            </a:p>
          </p:txBody>
        </p:sp>
        <p:sp>
          <p:nvSpPr>
            <p:cNvPr id="787" name="Line"/>
            <p:cNvSpPr/>
            <p:nvPr/>
          </p:nvSpPr>
          <p:spPr>
            <a:xfrm>
              <a:off x="8918463"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8" name="Line"/>
            <p:cNvSpPr/>
            <p:nvPr/>
          </p:nvSpPr>
          <p:spPr>
            <a:xfrm>
              <a:off x="8918462"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9" name="DBSCAN"/>
            <p:cNvSpPr txBox="1"/>
            <p:nvPr/>
          </p:nvSpPr>
          <p:spPr>
            <a:xfrm>
              <a:off x="8104120" y="7908457"/>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DBSCAN</a:t>
              </a:r>
            </a:p>
          </p:txBody>
        </p:sp>
        <p:sp>
          <p:nvSpPr>
            <p:cNvPr id="790" name="Line"/>
            <p:cNvSpPr/>
            <p:nvPr/>
          </p:nvSpPr>
          <p:spPr>
            <a:xfrm>
              <a:off x="8918463"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1" name="Line"/>
            <p:cNvSpPr/>
            <p:nvPr/>
          </p:nvSpPr>
          <p:spPr>
            <a:xfrm>
              <a:off x="8918462"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2" name="Hierarchical"/>
            <p:cNvSpPr txBox="1"/>
            <p:nvPr/>
          </p:nvSpPr>
          <p:spPr>
            <a:xfrm>
              <a:off x="8104120" y="9782699"/>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Hierarchical</a:t>
              </a:r>
            </a:p>
          </p:txBody>
        </p:sp>
        <p:sp>
          <p:nvSpPr>
            <p:cNvPr id="793" name="Line"/>
            <p:cNvSpPr/>
            <p:nvPr/>
          </p:nvSpPr>
          <p:spPr>
            <a:xfrm>
              <a:off x="10396739"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4" name="Line"/>
            <p:cNvSpPr/>
            <p:nvPr/>
          </p:nvSpPr>
          <p:spPr>
            <a:xfrm>
              <a:off x="10396739" y="4832649"/>
              <a:ext cx="1011093"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5" name="Dimensionality Reduction"/>
            <p:cNvSpPr txBox="1"/>
            <p:nvPr/>
          </p:nvSpPr>
          <p:spPr>
            <a:xfrm>
              <a:off x="9582395" y="3947963"/>
              <a:ext cx="2639779" cy="92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p>
              <a:pPr algn="ctr" defTabSz="1333500">
                <a:spcBef>
                  <a:spcPts val="1200"/>
                </a:spcBef>
                <a:defRPr b="1" sz="3000">
                  <a:solidFill>
                    <a:srgbClr val="3E8853"/>
                  </a:solidFill>
                  <a:latin typeface="Franklin Gothic Book"/>
                  <a:ea typeface="Franklin Gothic Book"/>
                  <a:cs typeface="Franklin Gothic Book"/>
                  <a:sym typeface="Franklin Gothic Book"/>
                </a:defRPr>
              </a:pPr>
              <a:r>
                <a:t>Dimensionality</a:t>
              </a:r>
              <a:r>
                <a:rPr>
                  <a:solidFill>
                    <a:srgbClr val="7030A0"/>
                  </a:solidFill>
                </a:rPr>
                <a:t> </a:t>
              </a:r>
              <a:r>
                <a:t>Reduction</a:t>
              </a:r>
            </a:p>
          </p:txBody>
        </p:sp>
        <p:sp>
          <p:nvSpPr>
            <p:cNvPr id="796" name="Line"/>
            <p:cNvSpPr/>
            <p:nvPr/>
          </p:nvSpPr>
          <p:spPr>
            <a:xfrm>
              <a:off x="12112595"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7" name="Line"/>
            <p:cNvSpPr/>
            <p:nvPr/>
          </p:nvSpPr>
          <p:spPr>
            <a:xfrm>
              <a:off x="12112594"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8" name="PCA"/>
            <p:cNvSpPr txBox="1"/>
            <p:nvPr/>
          </p:nvSpPr>
          <p:spPr>
            <a:xfrm>
              <a:off x="11298252" y="6034213"/>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PCA</a:t>
              </a:r>
            </a:p>
          </p:txBody>
        </p:sp>
        <p:sp>
          <p:nvSpPr>
            <p:cNvPr id="799" name="Line"/>
            <p:cNvSpPr/>
            <p:nvPr/>
          </p:nvSpPr>
          <p:spPr>
            <a:xfrm>
              <a:off x="12112595"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0" name="Line"/>
            <p:cNvSpPr/>
            <p:nvPr/>
          </p:nvSpPr>
          <p:spPr>
            <a:xfrm>
              <a:off x="12112594"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1" name="SVD"/>
            <p:cNvSpPr txBox="1"/>
            <p:nvPr/>
          </p:nvSpPr>
          <p:spPr>
            <a:xfrm>
              <a:off x="11298252" y="7908457"/>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SVD</a:t>
              </a:r>
            </a:p>
          </p:txBody>
        </p:sp>
        <p:sp>
          <p:nvSpPr>
            <p:cNvPr id="802" name="Line"/>
            <p:cNvSpPr/>
            <p:nvPr/>
          </p:nvSpPr>
          <p:spPr>
            <a:xfrm>
              <a:off x="12112595"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3" name="Line"/>
            <p:cNvSpPr/>
            <p:nvPr/>
          </p:nvSpPr>
          <p:spPr>
            <a:xfrm>
              <a:off x="12112594"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4" name="Discriminant Analysis"/>
            <p:cNvSpPr txBox="1"/>
            <p:nvPr/>
          </p:nvSpPr>
          <p:spPr>
            <a:xfrm>
              <a:off x="11298252" y="9570692"/>
              <a:ext cx="2639779" cy="920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Discriminant Analysis</a:t>
              </a:r>
            </a:p>
          </p:txBody>
        </p:sp>
        <p:sp>
          <p:nvSpPr>
            <p:cNvPr id="805" name="Line"/>
            <p:cNvSpPr/>
            <p:nvPr/>
          </p:nvSpPr>
          <p:spPr>
            <a:xfrm>
              <a:off x="13348737" y="1874259"/>
              <a:ext cx="1191743" cy="15994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207" y="-5400"/>
                    <a:pt x="15393" y="-5400"/>
                    <a:pt x="21600" y="1620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6" name="Line"/>
            <p:cNvSpPr/>
            <p:nvPr/>
          </p:nvSpPr>
          <p:spPr>
            <a:xfrm>
              <a:off x="13348738" y="3034199"/>
              <a:ext cx="1191744" cy="159950"/>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5393" y="21600"/>
                    <a:pt x="6207" y="21600"/>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7" name="Reinforcement Learning"/>
            <p:cNvSpPr txBox="1"/>
            <p:nvPr/>
          </p:nvSpPr>
          <p:spPr>
            <a:xfrm>
              <a:off x="12118685" y="1986451"/>
              <a:ext cx="3651843"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Reinforcement Learning</a:t>
              </a:r>
            </a:p>
          </p:txBody>
        </p:sp>
        <p:sp>
          <p:nvSpPr>
            <p:cNvPr id="808" name="Line"/>
            <p:cNvSpPr/>
            <p:nvPr/>
          </p:nvSpPr>
          <p:spPr>
            <a:xfrm>
              <a:off x="15306727"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09" name="Line"/>
            <p:cNvSpPr/>
            <p:nvPr/>
          </p:nvSpPr>
          <p:spPr>
            <a:xfrm>
              <a:off x="15306727"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10" name="Q-Learning"/>
            <p:cNvSpPr txBox="1"/>
            <p:nvPr/>
          </p:nvSpPr>
          <p:spPr>
            <a:xfrm>
              <a:off x="14492385" y="4112816"/>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Q-Learning</a:t>
              </a:r>
            </a:p>
          </p:txBody>
        </p:sp>
        <p:sp>
          <p:nvSpPr>
            <p:cNvPr id="811" name="Line"/>
            <p:cNvSpPr/>
            <p:nvPr/>
          </p:nvSpPr>
          <p:spPr>
            <a:xfrm>
              <a:off x="15306727"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12" name="Line"/>
            <p:cNvSpPr/>
            <p:nvPr/>
          </p:nvSpPr>
          <p:spPr>
            <a:xfrm>
              <a:off x="15306727"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13" name="DQN"/>
            <p:cNvSpPr txBox="1"/>
            <p:nvPr/>
          </p:nvSpPr>
          <p:spPr>
            <a:xfrm>
              <a:off x="14492385" y="5987058"/>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DQN</a:t>
              </a:r>
            </a:p>
          </p:txBody>
        </p:sp>
        <p:sp>
          <p:nvSpPr>
            <p:cNvPr id="814" name="Line"/>
            <p:cNvSpPr/>
            <p:nvPr/>
          </p:nvSpPr>
          <p:spPr>
            <a:xfrm>
              <a:off x="15306727"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15" name="Line"/>
            <p:cNvSpPr/>
            <p:nvPr/>
          </p:nvSpPr>
          <p:spPr>
            <a:xfrm>
              <a:off x="15306727"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16" name="SARSA"/>
            <p:cNvSpPr txBox="1"/>
            <p:nvPr/>
          </p:nvSpPr>
          <p:spPr>
            <a:xfrm>
              <a:off x="14492385" y="7861302"/>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SARSA</a:t>
              </a:r>
            </a:p>
          </p:txBody>
        </p:sp>
      </p:grpSp>
      <p:sp>
        <p:nvSpPr>
          <p:cNvPr id="818" name="Title 3"/>
          <p:cNvSpPr txBox="1"/>
          <p:nvPr>
            <p:ph type="title"/>
          </p:nvPr>
        </p:nvSpPr>
        <p:spPr>
          <a:xfrm>
            <a:off x="1106383" y="1120875"/>
            <a:ext cx="11766010" cy="1253047"/>
          </a:xfrm>
          <a:prstGeom prst="rect">
            <a:avLst/>
          </a:prstGeom>
        </p:spPr>
        <p:txBody>
          <a:bodyPr/>
          <a:lstStyle>
            <a:lvl1pPr>
              <a:defRPr>
                <a:solidFill>
                  <a:srgbClr val="000000"/>
                </a:solidFill>
              </a:defRPr>
            </a:lvl1pPr>
          </a:lstStyle>
          <a:p>
            <a:pPr/>
            <a:r>
              <a:t>4. Build the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17"/>
                                        </p:tgtEl>
                                        <p:attrNameLst>
                                          <p:attrName>style.visibility</p:attrName>
                                        </p:attrNameLst>
                                      </p:cBhvr>
                                      <p:to>
                                        <p:strVal val="visible"/>
                                      </p:to>
                                    </p:set>
                                    <p:animEffect filter="fade" transition="in">
                                      <p:cBhvr>
                                        <p:cTn id="7" dur="5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7"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Title 1"/>
          <p:cNvSpPr txBox="1"/>
          <p:nvPr>
            <p:ph type="title"/>
          </p:nvPr>
        </p:nvSpPr>
        <p:spPr>
          <a:xfrm>
            <a:off x="1149806" y="1209322"/>
            <a:ext cx="22059232" cy="1138638"/>
          </a:xfrm>
          <a:prstGeom prst="rect">
            <a:avLst/>
          </a:prstGeom>
        </p:spPr>
        <p:txBody>
          <a:bodyPr/>
          <a:lstStyle/>
          <a:p>
            <a:pPr/>
            <a:r>
              <a:t>5. Deploy into Production</a:t>
            </a:r>
          </a:p>
        </p:txBody>
      </p:sp>
      <p:sp>
        <p:nvSpPr>
          <p:cNvPr id="823"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26" name="Freeform: Shape 5"/>
          <p:cNvGrpSpPr/>
          <p:nvPr/>
        </p:nvGrpSpPr>
        <p:grpSpPr>
          <a:xfrm>
            <a:off x="1174959" y="3462561"/>
            <a:ext cx="6316410" cy="9223201"/>
            <a:chOff x="0" y="0"/>
            <a:chExt cx="6316408" cy="9223199"/>
          </a:xfrm>
        </p:grpSpPr>
        <p:sp>
          <p:nvSpPr>
            <p:cNvPr id="824" name="Rectangle"/>
            <p:cNvSpPr/>
            <p:nvPr/>
          </p:nvSpPr>
          <p:spPr>
            <a:xfrm>
              <a:off x="0" y="0"/>
              <a:ext cx="6316409" cy="9223200"/>
            </a:xfrm>
            <a:prstGeom prst="rect">
              <a:avLst/>
            </a:prstGeom>
            <a:solidFill>
              <a:srgbClr val="D2EFFA">
                <a:alpha val="90000"/>
              </a:srgbClr>
            </a:solidFill>
            <a:ln w="25400" cap="rnd">
              <a:solidFill>
                <a:srgbClr val="D2EFFA"/>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600"/>
                </a:spcBef>
                <a:defRPr sz="3600">
                  <a:latin typeface="Franklin Gothic Book"/>
                  <a:ea typeface="Franklin Gothic Book"/>
                  <a:cs typeface="Franklin Gothic Book"/>
                  <a:sym typeface="Franklin Gothic Book"/>
                </a:defRPr>
              </a:pPr>
            </a:p>
          </p:txBody>
        </p:sp>
        <p:sp>
          <p:nvSpPr>
            <p:cNvPr id="825" name="Define requirements…"/>
            <p:cNvSpPr/>
            <p:nvPr/>
          </p:nvSpPr>
          <p:spPr>
            <a:xfrm>
              <a:off x="12700" y="12700"/>
              <a:ext cx="624122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Define requirements</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ID business process, tools, &amp; org changes</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Determine deployment approach:</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Batch Table</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REST API Endpoint</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Container</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Pickle File, PMML, ONYX</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Web Service</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Stand alone application</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Develop app S/W</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Integrate with other systems</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Prototype</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Pilot</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Full scale implementation</a:t>
              </a:r>
            </a:p>
          </p:txBody>
        </p:sp>
      </p:grpSp>
      <p:grpSp>
        <p:nvGrpSpPr>
          <p:cNvPr id="829" name="Freeform: Shape 7"/>
          <p:cNvGrpSpPr/>
          <p:nvPr/>
        </p:nvGrpSpPr>
        <p:grpSpPr>
          <a:xfrm>
            <a:off x="1174962" y="2542950"/>
            <a:ext cx="6257684" cy="806401"/>
            <a:chOff x="0" y="0"/>
            <a:chExt cx="6257683" cy="806400"/>
          </a:xfrm>
        </p:grpSpPr>
        <p:sp>
          <p:nvSpPr>
            <p:cNvPr id="827" name="Rectangle"/>
            <p:cNvSpPr/>
            <p:nvPr/>
          </p:nvSpPr>
          <p:spPr>
            <a:xfrm>
              <a:off x="0" y="-1"/>
              <a:ext cx="6257684" cy="806402"/>
            </a:xfrm>
            <a:prstGeom prst="rect">
              <a:avLst/>
            </a:prstGeom>
            <a:solidFill>
              <a:srgbClr val="1CADE4"/>
            </a:solidFill>
            <a:ln w="25400" cap="rnd">
              <a:solidFill>
                <a:srgbClr val="1CADE4"/>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ctr">
              <a:noAutofit/>
            </a:bodyPr>
            <a:lstStyle/>
            <a:p>
              <a:pPr algn="ctr" defTabSz="1244600">
                <a:spcBef>
                  <a:spcPts val="1500"/>
                </a:spcBef>
                <a:defRPr sz="3600">
                  <a:solidFill>
                    <a:srgbClr val="FFFFFF"/>
                  </a:solidFill>
                  <a:latin typeface="Franklin Gothic Book"/>
                  <a:ea typeface="Franklin Gothic Book"/>
                  <a:cs typeface="Franklin Gothic Book"/>
                  <a:sym typeface="Franklin Gothic Book"/>
                </a:defRPr>
              </a:pPr>
            </a:p>
          </p:txBody>
        </p:sp>
        <p:sp>
          <p:nvSpPr>
            <p:cNvPr id="828" name="Deploy"/>
            <p:cNvSpPr txBox="1"/>
            <p:nvPr/>
          </p:nvSpPr>
          <p:spPr>
            <a:xfrm>
              <a:off x="98044" y="22758"/>
              <a:ext cx="6061596" cy="76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ctr">
              <a:spAutoFit/>
            </a:bodyPr>
            <a:lstStyle>
              <a:lvl1pPr algn="ctr" defTabSz="1244600">
                <a:spcBef>
                  <a:spcPts val="1500"/>
                </a:spcBef>
                <a:defRPr sz="3600">
                  <a:solidFill>
                    <a:srgbClr val="FFFFFF"/>
                  </a:solidFill>
                  <a:latin typeface="Franklin Gothic Book"/>
                  <a:ea typeface="Franklin Gothic Book"/>
                  <a:cs typeface="Franklin Gothic Book"/>
                  <a:sym typeface="Franklin Gothic Book"/>
                </a:defRPr>
              </a:lvl1pPr>
            </a:lstStyle>
            <a:p>
              <a:pPr/>
              <a:r>
                <a:t>Deploy</a:t>
              </a:r>
            </a:p>
          </p:txBody>
        </p:sp>
      </p:grpSp>
      <p:sp>
        <p:nvSpPr>
          <p:cNvPr id="830" name="TextBox 8"/>
          <p:cNvSpPr txBox="1"/>
          <p:nvPr/>
        </p:nvSpPr>
        <p:spPr>
          <a:xfrm>
            <a:off x="18347046" y="5537522"/>
            <a:ext cx="4553592" cy="33526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1828800">
              <a:lnSpc>
                <a:spcPct val="100000"/>
              </a:lnSpc>
              <a:spcBef>
                <a:spcPts val="0"/>
              </a:spcBef>
              <a:defRPr sz="4200">
                <a:solidFill>
                  <a:srgbClr val="FFFFFF"/>
                </a:solidFill>
                <a:latin typeface="Franklin Gothic Book"/>
                <a:ea typeface="Franklin Gothic Book"/>
                <a:cs typeface="Franklin Gothic Book"/>
                <a:sym typeface="Franklin Gothic Book"/>
              </a:defRPr>
            </a:pPr>
            <a:r>
              <a:t>Lost Opportunity</a:t>
            </a:r>
          </a:p>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 lost in opportunity cost for Analytics that are delayed reaching production</a:t>
            </a:r>
          </a:p>
        </p:txBody>
      </p:sp>
      <p:pic>
        <p:nvPicPr>
          <p:cNvPr id="831" name="Picture 13" descr="Picture 13"/>
          <p:cNvPicPr>
            <a:picLocks noChangeAspect="1"/>
          </p:cNvPicPr>
          <p:nvPr/>
        </p:nvPicPr>
        <p:blipFill>
          <a:blip r:embed="rId2">
            <a:extLst/>
          </a:blip>
          <a:stretch>
            <a:fillRect/>
          </a:stretch>
        </p:blipFill>
        <p:spPr>
          <a:xfrm>
            <a:off x="14604567" y="1658417"/>
            <a:ext cx="8805183" cy="11027345"/>
          </a:xfrm>
          <a:prstGeom prst="rect">
            <a:avLst/>
          </a:prstGeom>
          <a:ln w="12700">
            <a:miter lim="400000"/>
          </a:ln>
        </p:spPr>
      </p:pic>
      <p:sp>
        <p:nvSpPr>
          <p:cNvPr id="832" name="Arrow: Right 14"/>
          <p:cNvSpPr/>
          <p:nvPr/>
        </p:nvSpPr>
        <p:spPr>
          <a:xfrm>
            <a:off x="8279296" y="6241774"/>
            <a:ext cx="6316409" cy="1928193"/>
          </a:xfrm>
          <a:prstGeom prst="rightArrow">
            <a:avLst>
              <a:gd name="adj1" fmla="val 50000"/>
              <a:gd name="adj2" fmla="val 50000"/>
            </a:avLst>
          </a:prstGeom>
          <a:solidFill>
            <a:srgbClr val="1CADE4"/>
          </a:solidFill>
          <a:ln w="38100" cap="rnd">
            <a:solidFill>
              <a:srgbClr val="0C496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33" name="TextBox 15"/>
          <p:cNvSpPr txBox="1"/>
          <p:nvPr/>
        </p:nvSpPr>
        <p:spPr>
          <a:xfrm>
            <a:off x="9870874" y="5327662"/>
            <a:ext cx="2807029" cy="12622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Deployment Patterns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830"/>
                                        </p:tgtEl>
                                        <p:attrNameLst>
                                          <p:attrName>style.visibility</p:attrName>
                                        </p:attrNameLst>
                                      </p:cBhvr>
                                      <p:to>
                                        <p:strVal val="visible"/>
                                      </p:to>
                                    </p:set>
                                    <p:animEffect filter="fade" transition="in">
                                      <p:cBhvr>
                                        <p:cTn id="7" dur="5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0"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Title 1"/>
          <p:cNvSpPr txBox="1"/>
          <p:nvPr>
            <p:ph type="title"/>
          </p:nvPr>
        </p:nvSpPr>
        <p:spPr>
          <a:xfrm>
            <a:off x="1174964" y="1341368"/>
            <a:ext cx="21031201" cy="1194571"/>
          </a:xfrm>
          <a:prstGeom prst="rect">
            <a:avLst/>
          </a:prstGeom>
        </p:spPr>
        <p:txBody>
          <a:bodyPr/>
          <a:lstStyle>
            <a:lvl1pPr defTabSz="896111">
              <a:defRPr sz="6272"/>
            </a:lvl1pPr>
          </a:lstStyle>
          <a:p>
            <a:pPr/>
            <a:r>
              <a:t>6. Manage and Measure Models in Production</a:t>
            </a:r>
          </a:p>
        </p:txBody>
      </p:sp>
      <p:grpSp>
        <p:nvGrpSpPr>
          <p:cNvPr id="838" name="Freeform: Shape 6"/>
          <p:cNvGrpSpPr/>
          <p:nvPr/>
        </p:nvGrpSpPr>
        <p:grpSpPr>
          <a:xfrm>
            <a:off x="1174964" y="2705777"/>
            <a:ext cx="5041456" cy="822961"/>
            <a:chOff x="0" y="0"/>
            <a:chExt cx="5041455" cy="822960"/>
          </a:xfrm>
        </p:grpSpPr>
        <p:sp>
          <p:nvSpPr>
            <p:cNvPr id="836" name="Rectangle"/>
            <p:cNvSpPr/>
            <p:nvPr/>
          </p:nvSpPr>
          <p:spPr>
            <a:xfrm>
              <a:off x="0" y="8280"/>
              <a:ext cx="5041456" cy="806401"/>
            </a:xfrm>
            <a:prstGeom prst="rect">
              <a:avLst/>
            </a:prstGeom>
            <a:solidFill>
              <a:srgbClr val="7030A0"/>
            </a:solidFill>
            <a:ln w="25400" cap="rnd">
              <a:solidFill>
                <a:srgbClr val="7030A0"/>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ctr">
              <a:noAutofit/>
            </a:bodyPr>
            <a:lstStyle/>
            <a:p>
              <a:pPr algn="ctr" defTabSz="1244600">
                <a:spcBef>
                  <a:spcPts val="1500"/>
                </a:spcBef>
                <a:defRPr sz="3600">
                  <a:solidFill>
                    <a:srgbClr val="FFFFFF"/>
                  </a:solidFill>
                  <a:latin typeface="Franklin Gothic Book"/>
                  <a:ea typeface="Franklin Gothic Book"/>
                  <a:cs typeface="Franklin Gothic Book"/>
                  <a:sym typeface="Franklin Gothic Book"/>
                </a:defRPr>
              </a:pPr>
            </a:p>
          </p:txBody>
        </p:sp>
        <p:sp>
          <p:nvSpPr>
            <p:cNvPr id="837" name="Manage"/>
            <p:cNvSpPr txBox="1"/>
            <p:nvPr/>
          </p:nvSpPr>
          <p:spPr>
            <a:xfrm>
              <a:off x="98044" y="-1"/>
              <a:ext cx="4845368" cy="822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ctr">
              <a:spAutoFit/>
            </a:bodyPr>
            <a:lstStyle>
              <a:lvl1pPr algn="ctr" defTabSz="1244600">
                <a:spcBef>
                  <a:spcPts val="1600"/>
                </a:spcBef>
                <a:defRPr sz="4000">
                  <a:solidFill>
                    <a:srgbClr val="FFFFFF"/>
                  </a:solidFill>
                  <a:latin typeface="Franklin Gothic Book"/>
                  <a:ea typeface="Franklin Gothic Book"/>
                  <a:cs typeface="Franklin Gothic Book"/>
                  <a:sym typeface="Franklin Gothic Book"/>
                </a:defRPr>
              </a:lvl1pPr>
            </a:lstStyle>
            <a:p>
              <a:pPr/>
              <a:r>
                <a:t>Manage</a:t>
              </a:r>
            </a:p>
          </p:txBody>
        </p:sp>
      </p:grpSp>
      <p:grpSp>
        <p:nvGrpSpPr>
          <p:cNvPr id="841" name="Freeform: Shape 7"/>
          <p:cNvGrpSpPr/>
          <p:nvPr/>
        </p:nvGrpSpPr>
        <p:grpSpPr>
          <a:xfrm>
            <a:off x="1183732" y="3520455"/>
            <a:ext cx="5041456" cy="9674455"/>
            <a:chOff x="0" y="0"/>
            <a:chExt cx="5041455" cy="9674453"/>
          </a:xfrm>
        </p:grpSpPr>
        <p:sp>
          <p:nvSpPr>
            <p:cNvPr id="839" name="Rectangle"/>
            <p:cNvSpPr/>
            <p:nvPr/>
          </p:nvSpPr>
          <p:spPr>
            <a:xfrm>
              <a:off x="0" y="0"/>
              <a:ext cx="5041456" cy="9549499"/>
            </a:xfrm>
            <a:prstGeom prst="rect">
              <a:avLst/>
            </a:prstGeom>
            <a:solidFill>
              <a:srgbClr val="D1E7F6">
                <a:alpha val="90000"/>
              </a:srgbClr>
            </a:solidFill>
            <a:ln w="25400" cap="rnd">
              <a:solidFill>
                <a:srgbClr val="CBD8EA">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840" name="Version Control…"/>
            <p:cNvSpPr txBox="1"/>
            <p:nvPr/>
          </p:nvSpPr>
          <p:spPr>
            <a:xfrm>
              <a:off x="12700" y="12699"/>
              <a:ext cx="4966272" cy="9661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Version Control</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Collect data about all model performance</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Store model code</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Track training and testing sets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Track all model experiments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Trigger retraining when models drift</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Run A/B testing</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Evaluate model outputs against business goals</a:t>
              </a:r>
            </a:p>
          </p:txBody>
        </p:sp>
      </p:grpSp>
      <p:grpSp>
        <p:nvGrpSpPr>
          <p:cNvPr id="875" name="Group 39"/>
          <p:cNvGrpSpPr/>
          <p:nvPr/>
        </p:nvGrpSpPr>
        <p:grpSpPr>
          <a:xfrm>
            <a:off x="14171234" y="3042725"/>
            <a:ext cx="8516515" cy="4423016"/>
            <a:chOff x="0" y="0"/>
            <a:chExt cx="8516514" cy="4423014"/>
          </a:xfrm>
        </p:grpSpPr>
        <p:sp>
          <p:nvSpPr>
            <p:cNvPr id="842" name="Rounded Rectangle 69"/>
            <p:cNvSpPr/>
            <p:nvPr/>
          </p:nvSpPr>
          <p:spPr>
            <a:xfrm>
              <a:off x="2919500" y="1"/>
              <a:ext cx="2636883" cy="4423014"/>
            </a:xfrm>
            <a:prstGeom prst="roundRect">
              <a:avLst>
                <a:gd name="adj" fmla="val 16667"/>
              </a:avLst>
            </a:prstGeom>
            <a:solidFill>
              <a:srgbClr val="FFC000"/>
            </a:soli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sp>
          <p:nvSpPr>
            <p:cNvPr id="843" name="Rounded Rectangle 75"/>
            <p:cNvSpPr/>
            <p:nvPr/>
          </p:nvSpPr>
          <p:spPr>
            <a:xfrm>
              <a:off x="5879632" y="-1"/>
              <a:ext cx="2636883" cy="4423014"/>
            </a:xfrm>
            <a:prstGeom prst="roundRect">
              <a:avLst>
                <a:gd name="adj" fmla="val 16667"/>
              </a:avLst>
            </a:prstGeom>
            <a:gradFill flip="none" rotWithShape="1">
              <a:gsLst>
                <a:gs pos="0">
                  <a:srgbClr val="4BB9E8"/>
                </a:gs>
                <a:gs pos="84000">
                  <a:srgbClr val="1791BF"/>
                </a:gs>
              </a:gsLst>
              <a:lin ang="5400000" scaled="0"/>
            </a:gra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sp>
          <p:nvSpPr>
            <p:cNvPr id="844" name="Rounded Rectangle 65"/>
            <p:cNvSpPr/>
            <p:nvPr/>
          </p:nvSpPr>
          <p:spPr>
            <a:xfrm>
              <a:off x="0" y="-1"/>
              <a:ext cx="2595473" cy="4423014"/>
            </a:xfrm>
            <a:prstGeom prst="roundRect">
              <a:avLst>
                <a:gd name="adj" fmla="val 16667"/>
              </a:avLst>
            </a:prstGeom>
            <a:gradFill flip="none" rotWithShape="1">
              <a:gsLst>
                <a:gs pos="0">
                  <a:srgbClr val="4BB9E8"/>
                </a:gs>
                <a:gs pos="84000">
                  <a:srgbClr val="1791BF"/>
                </a:gs>
              </a:gsLst>
              <a:lin ang="5400000" scaled="0"/>
            </a:gra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grpSp>
          <p:nvGrpSpPr>
            <p:cNvPr id="847" name="Rounded Rectangle 3"/>
            <p:cNvGrpSpPr/>
            <p:nvPr/>
          </p:nvGrpSpPr>
          <p:grpSpPr>
            <a:xfrm>
              <a:off x="191182" y="2246118"/>
              <a:ext cx="2215387" cy="811447"/>
              <a:chOff x="0" y="0"/>
              <a:chExt cx="2215386" cy="811446"/>
            </a:xfrm>
          </p:grpSpPr>
          <p:sp>
            <p:nvSpPr>
              <p:cNvPr id="845"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46" name="Model Scoring Metadata"/>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Scoring Metadata</a:t>
                </a:r>
              </a:p>
            </p:txBody>
          </p:sp>
        </p:grpSp>
        <p:grpSp>
          <p:nvGrpSpPr>
            <p:cNvPr id="850" name="Rounded Rectangle 21"/>
            <p:cNvGrpSpPr/>
            <p:nvPr/>
          </p:nvGrpSpPr>
          <p:grpSpPr>
            <a:xfrm>
              <a:off x="191182" y="1286858"/>
              <a:ext cx="2215387" cy="811447"/>
              <a:chOff x="0" y="0"/>
              <a:chExt cx="2215386" cy="811446"/>
            </a:xfrm>
          </p:grpSpPr>
          <p:sp>
            <p:nvSpPr>
              <p:cNvPr id="848"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49" name="Model Metadata"/>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Metadata</a:t>
                </a:r>
              </a:p>
            </p:txBody>
          </p:sp>
        </p:grpSp>
        <p:grpSp>
          <p:nvGrpSpPr>
            <p:cNvPr id="853" name="Rounded Rectangle 26"/>
            <p:cNvGrpSpPr/>
            <p:nvPr/>
          </p:nvGrpSpPr>
          <p:grpSpPr>
            <a:xfrm>
              <a:off x="3128914" y="2246118"/>
              <a:ext cx="2215387" cy="811447"/>
              <a:chOff x="0" y="0"/>
              <a:chExt cx="2215386" cy="811446"/>
            </a:xfrm>
          </p:grpSpPr>
          <p:sp>
            <p:nvSpPr>
              <p:cNvPr id="851"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52" name="Automated Testing"/>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Automated Testing</a:t>
                </a:r>
              </a:p>
            </p:txBody>
          </p:sp>
        </p:grpSp>
        <p:grpSp>
          <p:nvGrpSpPr>
            <p:cNvPr id="856" name="Rounded Rectangle 27"/>
            <p:cNvGrpSpPr/>
            <p:nvPr/>
          </p:nvGrpSpPr>
          <p:grpSpPr>
            <a:xfrm>
              <a:off x="3128914" y="3209464"/>
              <a:ext cx="2215387" cy="811447"/>
              <a:chOff x="0" y="0"/>
              <a:chExt cx="2215386" cy="811446"/>
            </a:xfrm>
          </p:grpSpPr>
          <p:sp>
            <p:nvSpPr>
              <p:cNvPr id="854"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55" name="Release Management"/>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Release Management</a:t>
                </a:r>
              </a:p>
            </p:txBody>
          </p:sp>
        </p:grpSp>
        <p:grpSp>
          <p:nvGrpSpPr>
            <p:cNvPr id="859" name="Rounded Rectangle 67"/>
            <p:cNvGrpSpPr/>
            <p:nvPr/>
          </p:nvGrpSpPr>
          <p:grpSpPr>
            <a:xfrm>
              <a:off x="3128914" y="1286858"/>
              <a:ext cx="2215387" cy="811447"/>
              <a:chOff x="0" y="0"/>
              <a:chExt cx="2215386" cy="811446"/>
            </a:xfrm>
          </p:grpSpPr>
          <p:sp>
            <p:nvSpPr>
              <p:cNvPr id="857"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58" name="Version Control"/>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Version Control</a:t>
                </a:r>
              </a:p>
            </p:txBody>
          </p:sp>
        </p:grpSp>
        <p:grpSp>
          <p:nvGrpSpPr>
            <p:cNvPr id="862" name="Rounded Rectangle 70"/>
            <p:cNvGrpSpPr/>
            <p:nvPr/>
          </p:nvGrpSpPr>
          <p:grpSpPr>
            <a:xfrm>
              <a:off x="6076389" y="1268542"/>
              <a:ext cx="2215388" cy="811447"/>
              <a:chOff x="0" y="0"/>
              <a:chExt cx="2215386" cy="811446"/>
            </a:xfrm>
          </p:grpSpPr>
          <p:sp>
            <p:nvSpPr>
              <p:cNvPr id="860"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61" name="Training"/>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Training</a:t>
                </a:r>
              </a:p>
            </p:txBody>
          </p:sp>
        </p:grpSp>
        <p:grpSp>
          <p:nvGrpSpPr>
            <p:cNvPr id="865" name="Rounded Rectangle 71"/>
            <p:cNvGrpSpPr/>
            <p:nvPr/>
          </p:nvGrpSpPr>
          <p:grpSpPr>
            <a:xfrm>
              <a:off x="6076389" y="3194684"/>
              <a:ext cx="2215388" cy="811447"/>
              <a:chOff x="0" y="0"/>
              <a:chExt cx="2215386" cy="811446"/>
            </a:xfrm>
          </p:grpSpPr>
          <p:sp>
            <p:nvSpPr>
              <p:cNvPr id="863"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64" name="Scoring"/>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Scoring</a:t>
                </a:r>
              </a:p>
            </p:txBody>
          </p:sp>
        </p:grpSp>
        <p:grpSp>
          <p:nvGrpSpPr>
            <p:cNvPr id="868" name="Rounded Rectangle 73"/>
            <p:cNvGrpSpPr/>
            <p:nvPr/>
          </p:nvGrpSpPr>
          <p:grpSpPr>
            <a:xfrm>
              <a:off x="6076389" y="2241884"/>
              <a:ext cx="2215388" cy="811447"/>
              <a:chOff x="0" y="0"/>
              <a:chExt cx="2215386" cy="811446"/>
            </a:xfrm>
          </p:grpSpPr>
          <p:sp>
            <p:nvSpPr>
              <p:cNvPr id="866"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67" name="Evaluation"/>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Evaluation</a:t>
                </a:r>
              </a:p>
            </p:txBody>
          </p:sp>
        </p:grpSp>
        <p:sp>
          <p:nvSpPr>
            <p:cNvPr id="869" name="TextBox 22"/>
            <p:cNvSpPr txBox="1"/>
            <p:nvPr/>
          </p:nvSpPr>
          <p:spPr>
            <a:xfrm>
              <a:off x="118589" y="196084"/>
              <a:ext cx="2396890"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Repository</a:t>
              </a:r>
            </a:p>
          </p:txBody>
        </p:sp>
        <p:sp>
          <p:nvSpPr>
            <p:cNvPr id="870" name="TextBox 23"/>
            <p:cNvSpPr txBox="1"/>
            <p:nvPr/>
          </p:nvSpPr>
          <p:spPr>
            <a:xfrm>
              <a:off x="3012064" y="196082"/>
              <a:ext cx="2461853"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latin typeface="Franklin Gothic Demi"/>
                  <a:ea typeface="Franklin Gothic Demi"/>
                  <a:cs typeface="Franklin Gothic Demi"/>
                  <a:sym typeface="Franklin Gothic Demi"/>
                </a:defRPr>
              </a:pPr>
              <a:r>
                <a:t>Management</a:t>
              </a:r>
            </a:p>
          </p:txBody>
        </p:sp>
        <p:sp>
          <p:nvSpPr>
            <p:cNvPr id="871" name="TextBox 24"/>
            <p:cNvSpPr txBox="1"/>
            <p:nvPr/>
          </p:nvSpPr>
          <p:spPr>
            <a:xfrm>
              <a:off x="5990795" y="181302"/>
              <a:ext cx="2434280"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Execution</a:t>
              </a:r>
            </a:p>
          </p:txBody>
        </p:sp>
        <p:grpSp>
          <p:nvGrpSpPr>
            <p:cNvPr id="874" name="Rounded Rectangle 99"/>
            <p:cNvGrpSpPr/>
            <p:nvPr/>
          </p:nvGrpSpPr>
          <p:grpSpPr>
            <a:xfrm>
              <a:off x="191182" y="3209464"/>
              <a:ext cx="2215387" cy="811447"/>
              <a:chOff x="0" y="0"/>
              <a:chExt cx="2215386" cy="811446"/>
            </a:xfrm>
          </p:grpSpPr>
          <p:sp>
            <p:nvSpPr>
              <p:cNvPr id="872"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73" name="Model Store"/>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Store</a:t>
                </a:r>
              </a:p>
            </p:txBody>
          </p:sp>
        </p:grpSp>
      </p:grpSp>
      <p:grpSp>
        <p:nvGrpSpPr>
          <p:cNvPr id="878" name="Group 40"/>
          <p:cNvGrpSpPr/>
          <p:nvPr/>
        </p:nvGrpSpPr>
        <p:grpSpPr>
          <a:xfrm>
            <a:off x="15663712" y="8055226"/>
            <a:ext cx="4990207" cy="5383063"/>
            <a:chOff x="0" y="0"/>
            <a:chExt cx="4990206" cy="5383062"/>
          </a:xfrm>
        </p:grpSpPr>
        <p:pic>
          <p:nvPicPr>
            <p:cNvPr id="876" name="Picture 6" descr="Picture 6"/>
            <p:cNvPicPr>
              <a:picLocks noChangeAspect="1"/>
            </p:cNvPicPr>
            <p:nvPr/>
          </p:nvPicPr>
          <p:blipFill>
            <a:blip r:embed="rId3">
              <a:extLst/>
            </a:blip>
            <a:stretch>
              <a:fillRect/>
            </a:stretch>
          </p:blipFill>
          <p:spPr>
            <a:xfrm>
              <a:off x="0" y="0"/>
              <a:ext cx="4990207" cy="4843147"/>
            </a:xfrm>
            <a:prstGeom prst="rect">
              <a:avLst/>
            </a:prstGeom>
            <a:ln w="12700" cap="flat">
              <a:noFill/>
              <a:miter lim="400000"/>
            </a:ln>
            <a:effectLst/>
          </p:spPr>
        </p:pic>
        <p:sp>
          <p:nvSpPr>
            <p:cNvPr id="877" name="TextBox 42"/>
            <p:cNvSpPr txBox="1"/>
            <p:nvPr/>
          </p:nvSpPr>
          <p:spPr>
            <a:xfrm>
              <a:off x="1367382" y="4803360"/>
              <a:ext cx="1846581" cy="5797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defTabSz="1828800">
                <a:lnSpc>
                  <a:spcPct val="95000"/>
                </a:lnSpc>
                <a:spcBef>
                  <a:spcPts val="1000"/>
                </a:spcBef>
                <a:defRPr b="1" sz="2600">
                  <a:solidFill>
                    <a:srgbClr val="335B74"/>
                  </a:solidFill>
                  <a:latin typeface="Franklin Gothic Book"/>
                  <a:ea typeface="Franklin Gothic Book"/>
                  <a:cs typeface="Franklin Gothic Book"/>
                  <a:sym typeface="Franklin Gothic Book"/>
                </a:defRPr>
              </a:lvl1pPr>
            </a:lstStyle>
            <a:p>
              <a:pPr/>
              <a:r>
                <a:t>Lift Charts</a:t>
              </a:r>
            </a:p>
          </p:txBody>
        </p:sp>
      </p:grpSp>
      <p:pic>
        <p:nvPicPr>
          <p:cNvPr id="879" name="Picture 2" descr="Picture 2"/>
          <p:cNvPicPr>
            <a:picLocks noChangeAspect="1"/>
          </p:cNvPicPr>
          <p:nvPr/>
        </p:nvPicPr>
        <p:blipFill>
          <a:blip r:embed="rId4">
            <a:extLst/>
          </a:blip>
          <a:stretch>
            <a:fillRect/>
          </a:stretch>
        </p:blipFill>
        <p:spPr>
          <a:xfrm>
            <a:off x="7846073" y="8349563"/>
            <a:ext cx="5705947" cy="4473130"/>
          </a:xfrm>
          <a:prstGeom prst="rect">
            <a:avLst/>
          </a:prstGeom>
          <a:ln w="12700">
            <a:miter lim="400000"/>
          </a:ln>
        </p:spPr>
      </p:pic>
      <p:pic>
        <p:nvPicPr>
          <p:cNvPr id="880" name="Picture 4" descr="Picture 4"/>
          <p:cNvPicPr>
            <a:picLocks noChangeAspect="1"/>
          </p:cNvPicPr>
          <p:nvPr/>
        </p:nvPicPr>
        <p:blipFill>
          <a:blip r:embed="rId5">
            <a:extLst/>
          </a:blip>
          <a:srcRect l="47346" t="0" r="0" b="0"/>
          <a:stretch>
            <a:fillRect/>
          </a:stretch>
        </p:blipFill>
        <p:spPr>
          <a:xfrm>
            <a:off x="7993420" y="3117257"/>
            <a:ext cx="5558600" cy="45456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Title 1"/>
          <p:cNvSpPr txBox="1"/>
          <p:nvPr>
            <p:ph type="title"/>
          </p:nvPr>
        </p:nvSpPr>
        <p:spPr>
          <a:prstGeom prst="rect">
            <a:avLst/>
          </a:prstGeom>
        </p:spPr>
        <p:txBody>
          <a:bodyPr/>
          <a:lstStyle>
            <a:lvl1pPr defTabSz="2316421">
              <a:defRPr spc="-161" sz="8075"/>
            </a:lvl1pPr>
          </a:lstStyle>
          <a:p>
            <a:pPr/>
            <a:r>
              <a:t>Spider chart of relative skills for key data roles</a:t>
            </a:r>
          </a:p>
        </p:txBody>
      </p:sp>
      <p:pic>
        <p:nvPicPr>
          <p:cNvPr id="885" name="Picture 5" descr="Picture 5"/>
          <p:cNvPicPr>
            <a:picLocks noChangeAspect="1"/>
          </p:cNvPicPr>
          <p:nvPr/>
        </p:nvPicPr>
        <p:blipFill>
          <a:blip r:embed="rId2">
            <a:extLst/>
          </a:blip>
          <a:stretch>
            <a:fillRect/>
          </a:stretch>
        </p:blipFill>
        <p:spPr>
          <a:xfrm>
            <a:off x="3100926" y="2659485"/>
            <a:ext cx="17615806" cy="10033518"/>
          </a:xfrm>
          <a:prstGeom prst="rect">
            <a:avLst/>
          </a:prstGeom>
          <a:ln w="12700">
            <a:miter lim="400000"/>
          </a:ln>
        </p:spPr>
      </p:pic>
      <p:sp>
        <p:nvSpPr>
          <p:cNvPr id="886" name="TextBox 4"/>
          <p:cNvSpPr txBox="1"/>
          <p:nvPr/>
        </p:nvSpPr>
        <p:spPr>
          <a:xfrm>
            <a:off x="1273043" y="12646480"/>
            <a:ext cx="8705803" cy="54264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2400">
                <a:latin typeface="Franklin Gothic Book"/>
                <a:ea typeface="Franklin Gothic Book"/>
                <a:cs typeface="Franklin Gothic Book"/>
                <a:sym typeface="Franklin Gothic Book"/>
              </a:defRPr>
            </a:lvl1pPr>
          </a:lstStyle>
          <a:p>
            <a:pPr/>
            <a:r>
              <a:t>From https://www.datacaptains.com/blog/guide-to-data-roles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Title 1"/>
          <p:cNvSpPr txBox="1"/>
          <p:nvPr>
            <p:ph type="title"/>
          </p:nvPr>
        </p:nvSpPr>
        <p:spPr>
          <a:prstGeom prst="rect">
            <a:avLst/>
          </a:prstGeom>
        </p:spPr>
        <p:txBody>
          <a:bodyPr/>
          <a:lstStyle/>
          <a:p>
            <a:pPr/>
            <a:r>
              <a:t>Roles on a Data Science Application Project </a:t>
            </a:r>
          </a:p>
        </p:txBody>
      </p:sp>
      <p:pic>
        <p:nvPicPr>
          <p:cNvPr id="889" name="Picture 2" descr="Picture 2"/>
          <p:cNvPicPr>
            <a:picLocks noChangeAspect="1"/>
          </p:cNvPicPr>
          <p:nvPr/>
        </p:nvPicPr>
        <p:blipFill>
          <a:blip r:embed="rId3">
            <a:extLst/>
          </a:blip>
          <a:stretch>
            <a:fillRect/>
          </a:stretch>
        </p:blipFill>
        <p:spPr>
          <a:xfrm>
            <a:off x="4998541" y="2735813"/>
            <a:ext cx="15668663" cy="1044577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Title 1"/>
          <p:cNvSpPr txBox="1"/>
          <p:nvPr>
            <p:ph type="title"/>
          </p:nvPr>
        </p:nvSpPr>
        <p:spPr>
          <a:prstGeom prst="rect">
            <a:avLst/>
          </a:prstGeom>
        </p:spPr>
        <p:txBody>
          <a:bodyPr/>
          <a:lstStyle>
            <a:lvl1pPr defTabSz="1975054">
              <a:defRPr spc="-137" sz="6885"/>
            </a:lvl1pPr>
          </a:lstStyle>
          <a:p>
            <a:pPr/>
            <a:r>
              <a:t>Extended Roles on a Data Science Application Project </a:t>
            </a:r>
          </a:p>
        </p:txBody>
      </p:sp>
      <p:graphicFrame>
        <p:nvGraphicFramePr>
          <p:cNvPr id="894" name="Table 5"/>
          <p:cNvGraphicFramePr/>
          <p:nvPr/>
        </p:nvGraphicFramePr>
        <p:xfrm>
          <a:off x="1436451" y="2918003"/>
          <a:ext cx="21996401" cy="995903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086191"/>
                <a:gridCol w="17884810"/>
              </a:tblGrid>
              <a:tr h="803053">
                <a:tc>
                  <a:txBody>
                    <a:bodyPr/>
                    <a:lstStyle/>
                    <a:p>
                      <a:pPr algn="l" defTabSz="914400">
                        <a:defRPr b="0"/>
                      </a:pPr>
                      <a:r>
                        <a:rPr b="1" sz="3000">
                          <a:solidFill>
                            <a:srgbClr val="FFFFFF"/>
                          </a:solidFill>
                          <a:latin typeface="Franklin Gothic Book"/>
                          <a:ea typeface="Franklin Gothic Book"/>
                          <a:cs typeface="Franklin Gothic Book"/>
                          <a:sym typeface="Franklin Gothic Book"/>
                        </a:rPr>
                        <a:t>Role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1CADE4"/>
                    </a:solidFill>
                  </a:tcPr>
                </a:tc>
                <a:tc>
                  <a:txBody>
                    <a:bodyPr/>
                    <a:lstStyle/>
                    <a:p>
                      <a:pPr algn="l" defTabSz="914400">
                        <a:defRPr b="0"/>
                      </a:pPr>
                      <a:r>
                        <a:rPr b="1" sz="3000">
                          <a:solidFill>
                            <a:srgbClr val="FFFFFF"/>
                          </a:solidFill>
                          <a:latin typeface="Franklin Gothic Book"/>
                          <a:ea typeface="Franklin Gothic Book"/>
                          <a:cs typeface="Franklin Gothic Book"/>
                          <a:sym typeface="Franklin Gothic Book"/>
                        </a:rPr>
                        <a:t>Description</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1CADE4"/>
                    </a:solidFill>
                  </a:tcPr>
                </a:tc>
              </a:tr>
              <a:tr h="814481">
                <a:tc>
                  <a:txBody>
                    <a:bodyPr/>
                    <a:lstStyle/>
                    <a:p>
                      <a:pPr algn="l" defTabSz="914400"/>
                      <a:r>
                        <a:rPr sz="2200">
                          <a:latin typeface="Franklin Gothic Book"/>
                          <a:ea typeface="Franklin Gothic Book"/>
                          <a:cs typeface="Franklin Gothic Book"/>
                          <a:sym typeface="Franklin Gothic Book"/>
                        </a:rPr>
                        <a:t>Data Engineer</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Builds data pipelines, joins tables, converts data formats, prepares data for use by Data Scientists. </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Data Scientist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Prepares data for modeling, extracts features, builds models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Data Analyst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Expert in SQL, BI, Excel, Analyzing data but not necessarily a domain expert (Tableau, PowerBI most popular tools)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AI/ML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Builds ML pipeline, integrate enterprise systems, monitor &amp; manage models, skilled software engineer &amp; data scientist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Enterprise Architect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Integrates DS applications into enterprise system (e.g., microservices, API gateway, event brokers, etc.)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Data Architect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Defines data management system architecture, data model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Data Governance Lead</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Responsible for meta data, data catalog, data access, change management policies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Business Analyst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Expert in a particular domain (e.g., Finance), can use BI tools and Excel if set-up by the Data Analyst.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Program Manager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Keeps track of projects, personnel, budgets, identifies conflicts, dependencies, resource constraints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Application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Expert in technology for a particular domain or problem (e.g., Finance, Marketing, Sales, Manufacturing, etc.)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UI/UX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Designs, prototypes, and builds the user interface (mobile and web)</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Product Manager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Responsible for overall product design, prioritization, deployment and assuring business value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Infrastructure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Expert in cloud and data management infrastructure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Security/Privacy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Assures application architecture is compliant with Enterprise security and privacy standards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Executive Sponsor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Oversees application development. Responsible for resourcing. Communicates with Executive Leadership.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bl>
          </a:graphicData>
        </a:graphic>
      </p:graphicFrame>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Title 1"/>
          <p:cNvSpPr txBox="1"/>
          <p:nvPr>
            <p:ph type="title"/>
          </p:nvPr>
        </p:nvSpPr>
        <p:spPr>
          <a:prstGeom prst="rect">
            <a:avLst/>
          </a:prstGeom>
        </p:spPr>
        <p:txBody>
          <a:bodyPr/>
          <a:lstStyle/>
          <a:p>
            <a:pPr/>
            <a:r>
              <a:t>Skill Sets for Full Stack Data Scientists</a:t>
            </a:r>
          </a:p>
        </p:txBody>
      </p:sp>
      <p:sp>
        <p:nvSpPr>
          <p:cNvPr id="899" name="Slide Subtitle"/>
          <p:cNvSpPr txBox="1"/>
          <p:nvPr>
            <p:ph type="body" idx="21"/>
          </p:nvPr>
        </p:nvSpPr>
        <p:spPr>
          <a:prstGeom prst="rect">
            <a:avLst/>
          </a:prstGeom>
        </p:spPr>
        <p:txBody>
          <a:bodyPr/>
          <a:lstStyle/>
          <a:p>
            <a:pPr/>
          </a:p>
        </p:txBody>
      </p:sp>
      <p:pic>
        <p:nvPicPr>
          <p:cNvPr id="900" name="Picture 2" descr="Picture 2"/>
          <p:cNvPicPr>
            <a:picLocks noChangeAspect="1"/>
          </p:cNvPicPr>
          <p:nvPr/>
        </p:nvPicPr>
        <p:blipFill>
          <a:blip r:embed="rId2">
            <a:extLst/>
          </a:blip>
          <a:stretch>
            <a:fillRect/>
          </a:stretch>
        </p:blipFill>
        <p:spPr>
          <a:xfrm>
            <a:off x="5283200" y="2675220"/>
            <a:ext cx="13202926" cy="10675020"/>
          </a:xfrm>
          <a:prstGeom prst="rect">
            <a:avLst/>
          </a:prstGeom>
          <a:ln w="12700">
            <a:miter lim="400000"/>
          </a:ln>
        </p:spPr>
      </p:pic>
      <p:sp>
        <p:nvSpPr>
          <p:cNvPr id="901" name="TextBox 4"/>
          <p:cNvSpPr txBox="1"/>
          <p:nvPr/>
        </p:nvSpPr>
        <p:spPr>
          <a:xfrm>
            <a:off x="1253823" y="5012494"/>
            <a:ext cx="2783842" cy="72693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00000"/>
              </a:lnSpc>
              <a:spcBef>
                <a:spcPts val="0"/>
              </a:spcBef>
              <a:defRPr sz="3600">
                <a:latin typeface="Franklin Gothic Book"/>
                <a:ea typeface="Franklin Gothic Book"/>
                <a:cs typeface="Franklin Gothic Book"/>
                <a:sym typeface="Franklin Gothic Book"/>
              </a:defRPr>
            </a:pPr>
            <a:r>
              <a:rPr u="sng">
                <a:solidFill>
                  <a:srgbClr val="6EAC1C"/>
                </a:solidFill>
                <a:uFill>
                  <a:solidFill>
                    <a:srgbClr val="6EAC1C"/>
                  </a:solidFill>
                </a:uFill>
                <a:hlinkClick r:id="rId3" invalidUrl="" action="" tgtFrame="" tooltip="" history="1" highlightClick="0" endSnd="0"/>
              </a:rPr>
              <a:t>“Evolution of Data Science: New Age Skills for the Modern End-to-End Data Scientist,” by Col Jung, Medium</a:t>
            </a:r>
            <a:r>
              <a:t>,</a:t>
            </a:r>
            <a:r>
              <a:rPr u="sng">
                <a:solidFill>
                  <a:srgbClr val="6EAC1C"/>
                </a:solidFill>
                <a:uFill>
                  <a:solidFill>
                    <a:srgbClr val="6EAC1C"/>
                  </a:solidFill>
                </a:uFill>
                <a:hlinkClick r:id="rId3" invalidUrl="" action="" tgtFrame="" tooltip="" history="1" highlightClick="0" endSnd="0"/>
              </a:rPr>
              <a:t> July 23, 2024</a:t>
            </a: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Slide Subtitle"/>
          <p:cNvSpPr txBox="1"/>
          <p:nvPr>
            <p:ph type="body" idx="21"/>
          </p:nvPr>
        </p:nvSpPr>
        <p:spPr>
          <a:prstGeom prst="rect">
            <a:avLst/>
          </a:prstGeom>
        </p:spPr>
        <p:txBody>
          <a:bodyPr/>
          <a:lstStyle/>
          <a:p>
            <a:pPr/>
          </a:p>
        </p:txBody>
      </p:sp>
      <p:sp>
        <p:nvSpPr>
          <p:cNvPr id="904" name="Content Placeholder 2"/>
          <p:cNvSpPr txBox="1"/>
          <p:nvPr>
            <p:ph type="body" sz="half" idx="1"/>
          </p:nvPr>
        </p:nvSpPr>
        <p:spPr>
          <a:prstGeom prst="rect">
            <a:avLst/>
          </a:prstGeom>
        </p:spPr>
        <p:txBody>
          <a:bodyPr/>
          <a:lstStyle/>
          <a:p>
            <a:pPr marL="507491" indent="-507491" defTabSz="1804370">
              <a:spcBef>
                <a:spcPts val="800"/>
              </a:spcBef>
              <a:buAutoNum type="arabicPeriod" startAt="1"/>
              <a:defRPr sz="3552"/>
            </a:pPr>
            <a:r>
              <a:t>Sign up for zyBook. How? Go to the first reading assignment in Canvas and click “Load Chapter 1 Reading…” This will initiate the process of buying the zyBook. You should not have to do this again.</a:t>
            </a:r>
          </a:p>
          <a:p>
            <a:pPr marL="507491" indent="-507491" defTabSz="1804370">
              <a:spcBef>
                <a:spcPts val="800"/>
              </a:spcBef>
              <a:buAutoNum type="arabicPeriod" startAt="1"/>
              <a:defRPr sz="3552"/>
            </a:pPr>
            <a:r>
              <a:t>Reading Assignment: Chapter 1. Points automatically accrue as you do the activities in the book. </a:t>
            </a:r>
          </a:p>
          <a:p>
            <a:pPr marL="507491" indent="-507491" defTabSz="1804370">
              <a:spcBef>
                <a:spcPts val="800"/>
              </a:spcBef>
              <a:buAutoNum type="arabicPeriod" startAt="1"/>
              <a:defRPr sz="3552"/>
            </a:pPr>
            <a:r>
              <a:t>Data Science Lab 1: Intro to Colab. Set up a Python Development Environment. Programming assignments will be turned in via Google Colab notebooks. However, if you are planning a career requiring programming, I recommend using a professional IDE, such as VS Code. If needed, we’ll go through the setup quickly next week.</a:t>
            </a:r>
          </a:p>
        </p:txBody>
      </p:sp>
      <p:pic>
        <p:nvPicPr>
          <p:cNvPr id="905" name="Hot-air balloons viewed from below against a blue sky" descr="Hot-air balloons viewed from below against a blue sky"/>
          <p:cNvPicPr>
            <a:picLocks noChangeAspect="1"/>
          </p:cNvPicPr>
          <p:nvPr>
            <p:ph type="pic" idx="22"/>
          </p:nvPr>
        </p:nvPicPr>
        <p:blipFill>
          <a:blip r:embed="rId2">
            <a:extLst/>
          </a:blip>
          <a:srcRect l="20010" t="0" r="14917" b="0"/>
          <a:stretch>
            <a:fillRect/>
          </a:stretch>
        </p:blipFill>
        <p:spPr>
          <a:xfrm>
            <a:off x="12192000" y="1263848"/>
            <a:ext cx="10916874" cy="11188205"/>
          </a:xfrm>
          <a:prstGeom prst="rect">
            <a:avLst/>
          </a:prstGeom>
        </p:spPr>
      </p:pic>
      <p:sp>
        <p:nvSpPr>
          <p:cNvPr id="906" name="Title 1"/>
          <p:cNvSpPr txBox="1"/>
          <p:nvPr>
            <p:ph type="title"/>
          </p:nvPr>
        </p:nvSpPr>
        <p:spPr>
          <a:prstGeom prst="rect">
            <a:avLst/>
          </a:prstGeom>
        </p:spPr>
        <p:txBody>
          <a:bodyPr/>
          <a:lstStyle>
            <a:lvl1pPr defTabSz="1975054">
              <a:defRPr spc="-137" sz="6885"/>
            </a:lvl1pPr>
          </a:lstStyle>
          <a:p>
            <a:pPr/>
            <a:r>
              <a:t>Upcoming Assignments</a:t>
            </a:r>
          </a:p>
        </p:txBody>
      </p:sp>
      <p:grpSp>
        <p:nvGrpSpPr>
          <p:cNvPr id="909" name="Oval 5"/>
          <p:cNvGrpSpPr/>
          <p:nvPr/>
        </p:nvGrpSpPr>
        <p:grpSpPr>
          <a:xfrm>
            <a:off x="15217619" y="2654890"/>
            <a:ext cx="2040197" cy="1876885"/>
            <a:chOff x="0" y="0"/>
            <a:chExt cx="2040196" cy="1876884"/>
          </a:xfrm>
        </p:grpSpPr>
        <p:sp>
          <p:nvSpPr>
            <p:cNvPr id="907" name="Oval"/>
            <p:cNvSpPr/>
            <p:nvPr/>
          </p:nvSpPr>
          <p:spPr>
            <a:xfrm>
              <a:off x="-1" y="-1"/>
              <a:ext cx="2040198" cy="1876886"/>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908" name="Data"/>
            <p:cNvSpPr txBox="1"/>
            <p:nvPr/>
          </p:nvSpPr>
          <p:spPr>
            <a:xfrm>
              <a:off x="412445" y="580352"/>
              <a:ext cx="1215306"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a:t>
              </a:r>
            </a:p>
          </p:txBody>
        </p:sp>
      </p:grpSp>
      <p:grpSp>
        <p:nvGrpSpPr>
          <p:cNvPr id="912" name="Oval 6"/>
          <p:cNvGrpSpPr/>
          <p:nvPr/>
        </p:nvGrpSpPr>
        <p:grpSpPr>
          <a:xfrm>
            <a:off x="19908494" y="2087820"/>
            <a:ext cx="2040197" cy="1876885"/>
            <a:chOff x="0" y="0"/>
            <a:chExt cx="2040196" cy="1876884"/>
          </a:xfrm>
        </p:grpSpPr>
        <p:sp>
          <p:nvSpPr>
            <p:cNvPr id="910" name="Oval"/>
            <p:cNvSpPr/>
            <p:nvPr/>
          </p:nvSpPr>
          <p:spPr>
            <a:xfrm>
              <a:off x="-1" y="-1"/>
              <a:ext cx="2040198" cy="1876886"/>
            </a:xfrm>
            <a:prstGeom prst="ellipse">
              <a:avLst/>
            </a:prstGeom>
            <a:solidFill>
              <a:srgbClr val="2683C6"/>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911" name="Data"/>
            <p:cNvSpPr txBox="1"/>
            <p:nvPr/>
          </p:nvSpPr>
          <p:spPr>
            <a:xfrm>
              <a:off x="412445" y="580352"/>
              <a:ext cx="1215306"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09"/>
                                        </p:tgtEl>
                                        <p:attrNameLst>
                                          <p:attrName>style.visibility</p:attrName>
                                        </p:attrNameLst>
                                      </p:cBhvr>
                                      <p:to>
                                        <p:strVal val="visible"/>
                                      </p:to>
                                    </p:set>
                                    <p:animEffect filter="fade" transition="in">
                                      <p:cBhvr>
                                        <p:cTn id="7" dur="500"/>
                                        <p:tgtEl>
                                          <p:spTgt spid="909"/>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912"/>
                                        </p:tgtEl>
                                        <p:attrNameLst>
                                          <p:attrName>style.visibility</p:attrName>
                                        </p:attrNameLst>
                                      </p:cBhvr>
                                      <p:to>
                                        <p:strVal val="visible"/>
                                      </p:to>
                                    </p:set>
                                    <p:animEffect filter="fade" transition="in">
                                      <p:cBhvr>
                                        <p:cTn id="11" dur="500"/>
                                        <p:tgtEl>
                                          <p:spTgt spid="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9" grpId="1"/>
      <p:bldP build="whole" bldLvl="1" animBg="1" rev="0" advAuto="0" spid="91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prstGeom prst="rect">
            <a:avLst/>
          </a:prstGeom>
        </p:spPr>
        <p:txBody>
          <a:bodyPr/>
          <a:lstStyle/>
          <a:p>
            <a:pPr/>
            <a:r>
              <a:t>What is Data Science?</a:t>
            </a:r>
          </a:p>
        </p:txBody>
      </p:sp>
      <p:sp>
        <p:nvSpPr>
          <p:cNvPr id="373" name="Slide Subtitle"/>
          <p:cNvSpPr txBox="1"/>
          <p:nvPr>
            <p:ph type="body" idx="21"/>
          </p:nvPr>
        </p:nvSpPr>
        <p:spPr>
          <a:prstGeom prst="rect">
            <a:avLst/>
          </a:prstGeom>
        </p:spPr>
        <p:txBody>
          <a:bodyPr/>
          <a:lstStyle/>
          <a:p>
            <a:pPr/>
          </a:p>
        </p:txBody>
      </p:sp>
      <p:sp>
        <p:nvSpPr>
          <p:cNvPr id="374" name="Oval 4"/>
          <p:cNvSpPr/>
          <p:nvPr/>
        </p:nvSpPr>
        <p:spPr>
          <a:xfrm>
            <a:off x="1406767" y="2993712"/>
            <a:ext cx="10410094" cy="9365065"/>
          </a:xfrm>
          <a:prstGeom prst="ellipse">
            <a:avLst/>
          </a:prstGeom>
          <a:solidFill>
            <a:srgbClr val="FFFF00"/>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5" name="Oval 5"/>
          <p:cNvSpPr/>
          <p:nvPr/>
        </p:nvSpPr>
        <p:spPr>
          <a:xfrm>
            <a:off x="2602521" y="4915403"/>
            <a:ext cx="8018585" cy="7396286"/>
          </a:xfrm>
          <a:prstGeom prst="ellipse">
            <a:avLst/>
          </a:prstGeom>
          <a:solidFill>
            <a:srgbClr val="6FF709"/>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6" name="Oval 6"/>
          <p:cNvSpPr/>
          <p:nvPr/>
        </p:nvSpPr>
        <p:spPr>
          <a:xfrm>
            <a:off x="3727936" y="7014098"/>
            <a:ext cx="5767757" cy="5297592"/>
          </a:xfrm>
          <a:prstGeom prst="ellipse">
            <a:avLst/>
          </a:prstGeom>
          <a:solidFill>
            <a:srgbClr val="6FF1EB"/>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7" name="Oval 7"/>
          <p:cNvSpPr/>
          <p:nvPr/>
        </p:nvSpPr>
        <p:spPr>
          <a:xfrm>
            <a:off x="4742817" y="8593797"/>
            <a:ext cx="3737989" cy="3717893"/>
          </a:xfrm>
          <a:prstGeom prst="ellipse">
            <a:avLst/>
          </a:prstGeom>
          <a:solidFill>
            <a:srgbClr val="1CADE4"/>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nvGrpSpPr>
          <p:cNvPr id="380" name="Rectangle 8"/>
          <p:cNvGrpSpPr/>
          <p:nvPr/>
        </p:nvGrpSpPr>
        <p:grpSpPr>
          <a:xfrm>
            <a:off x="6849698" y="4461468"/>
            <a:ext cx="8162539" cy="7897308"/>
            <a:chOff x="0" y="0"/>
            <a:chExt cx="8162538" cy="7897307"/>
          </a:xfrm>
        </p:grpSpPr>
        <p:sp>
          <p:nvSpPr>
            <p:cNvPr id="378" name="Rectangle"/>
            <p:cNvSpPr/>
            <p:nvPr/>
          </p:nvSpPr>
          <p:spPr>
            <a:xfrm>
              <a:off x="-1" y="0"/>
              <a:ext cx="8162540" cy="7897308"/>
            </a:xfrm>
            <a:prstGeom prst="rect">
              <a:avLst/>
            </a:prstGeom>
            <a:solidFill>
              <a:srgbClr val="7030A0">
                <a:alpha val="48175"/>
              </a:srgbClr>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9" name="Data Science"/>
            <p:cNvSpPr txBox="1"/>
            <p:nvPr/>
          </p:nvSpPr>
          <p:spPr>
            <a:xfrm>
              <a:off x="113664" y="3441720"/>
              <a:ext cx="7935209" cy="1013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5600">
                  <a:solidFill>
                    <a:srgbClr val="FFFFFF"/>
                  </a:solidFill>
                  <a:latin typeface="Franklin Gothic Book"/>
                  <a:ea typeface="Franklin Gothic Book"/>
                  <a:cs typeface="Franklin Gothic Book"/>
                  <a:sym typeface="Franklin Gothic Book"/>
                </a:defRPr>
              </a:lvl1pPr>
            </a:lstStyle>
            <a:p>
              <a:pPr/>
              <a:r>
                <a:t>Data Science</a:t>
              </a:r>
            </a:p>
          </p:txBody>
        </p:sp>
      </p:grpSp>
      <p:sp>
        <p:nvSpPr>
          <p:cNvPr id="381" name="TextBox 9"/>
          <p:cNvSpPr txBox="1"/>
          <p:nvPr/>
        </p:nvSpPr>
        <p:spPr>
          <a:xfrm>
            <a:off x="2389353" y="4461467"/>
            <a:ext cx="5431114"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Artificial Intelligence</a:t>
            </a:r>
          </a:p>
        </p:txBody>
      </p:sp>
      <p:sp>
        <p:nvSpPr>
          <p:cNvPr id="382" name="TextBox 10"/>
          <p:cNvSpPr txBox="1"/>
          <p:nvPr/>
        </p:nvSpPr>
        <p:spPr>
          <a:xfrm>
            <a:off x="2389353" y="6245745"/>
            <a:ext cx="4963620"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Machine Learning</a:t>
            </a:r>
          </a:p>
        </p:txBody>
      </p:sp>
      <p:sp>
        <p:nvSpPr>
          <p:cNvPr id="383" name="TextBox 11"/>
          <p:cNvSpPr txBox="1"/>
          <p:nvPr/>
        </p:nvSpPr>
        <p:spPr>
          <a:xfrm>
            <a:off x="2389353" y="8030023"/>
            <a:ext cx="4064300"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Deep Learning</a:t>
            </a:r>
          </a:p>
        </p:txBody>
      </p:sp>
      <p:sp>
        <p:nvSpPr>
          <p:cNvPr id="384" name="TextBox 12"/>
          <p:cNvSpPr txBox="1"/>
          <p:nvPr/>
        </p:nvSpPr>
        <p:spPr>
          <a:xfrm>
            <a:off x="2389353" y="9814300"/>
            <a:ext cx="3623578" cy="1613612"/>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Generative AI</a:t>
            </a:r>
          </a:p>
        </p:txBody>
      </p:sp>
      <p:sp>
        <p:nvSpPr>
          <p:cNvPr id="385" name="TextBox 14"/>
          <p:cNvSpPr txBox="1"/>
          <p:nvPr/>
        </p:nvSpPr>
        <p:spPr>
          <a:xfrm>
            <a:off x="9155344" y="6932955"/>
            <a:ext cx="2075130"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Statistics</a:t>
            </a:r>
          </a:p>
        </p:txBody>
      </p:sp>
      <p:sp>
        <p:nvSpPr>
          <p:cNvPr id="386" name="TextBox 15"/>
          <p:cNvSpPr txBox="1"/>
          <p:nvPr/>
        </p:nvSpPr>
        <p:spPr>
          <a:xfrm>
            <a:off x="10837443" y="10663735"/>
            <a:ext cx="1603391"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DBMS</a:t>
            </a:r>
          </a:p>
        </p:txBody>
      </p:sp>
      <p:sp>
        <p:nvSpPr>
          <p:cNvPr id="387" name="TextBox 17"/>
          <p:cNvSpPr txBox="1"/>
          <p:nvPr/>
        </p:nvSpPr>
        <p:spPr>
          <a:xfrm>
            <a:off x="11457874" y="4976191"/>
            <a:ext cx="2726640"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Visualization</a:t>
            </a:r>
          </a:p>
        </p:txBody>
      </p:sp>
      <p:sp>
        <p:nvSpPr>
          <p:cNvPr id="388" name="TextBox 18"/>
          <p:cNvSpPr txBox="1"/>
          <p:nvPr/>
        </p:nvSpPr>
        <p:spPr>
          <a:xfrm>
            <a:off x="11666250" y="6338077"/>
            <a:ext cx="2406143" cy="12622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Streaming </a:t>
            </a:r>
          </a:p>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Data</a:t>
            </a:r>
          </a:p>
        </p:txBody>
      </p:sp>
      <p:sp>
        <p:nvSpPr>
          <p:cNvPr id="389" name="TextBox 19"/>
          <p:cNvSpPr txBox="1"/>
          <p:nvPr/>
        </p:nvSpPr>
        <p:spPr>
          <a:xfrm>
            <a:off x="11719716" y="9211081"/>
            <a:ext cx="3328315" cy="12622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Large-Scale</a:t>
            </a:r>
          </a:p>
          <a:p>
            <a: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Data Collection</a:t>
            </a:r>
          </a:p>
        </p:txBody>
      </p:sp>
      <p:sp>
        <p:nvSpPr>
          <p:cNvPr id="390" name="TextBox 20"/>
          <p:cNvSpPr txBox="1"/>
          <p:nvPr/>
        </p:nvSpPr>
        <p:spPr>
          <a:xfrm>
            <a:off x="11390479" y="11562391"/>
            <a:ext cx="3692704"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 Engineering</a:t>
            </a:r>
          </a:p>
        </p:txBody>
      </p:sp>
      <p:sp>
        <p:nvSpPr>
          <p:cNvPr id="391" name="TextBox 21"/>
          <p:cNvSpPr txBox="1"/>
          <p:nvPr/>
        </p:nvSpPr>
        <p:spPr>
          <a:xfrm>
            <a:off x="7680844" y="5679133"/>
            <a:ext cx="2964384"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 Analysis</a:t>
            </a:r>
          </a:p>
        </p:txBody>
      </p:sp>
      <p:sp>
        <p:nvSpPr>
          <p:cNvPr id="392" name="TextBox 23"/>
          <p:cNvSpPr txBox="1"/>
          <p:nvPr/>
        </p:nvSpPr>
        <p:spPr>
          <a:xfrm>
            <a:off x="15545438" y="2043933"/>
            <a:ext cx="7053001" cy="11003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00000"/>
              </a:lnSpc>
              <a:spcBef>
                <a:spcPts val="1200"/>
              </a:spcBef>
              <a:defRPr b="1" sz="4000">
                <a:solidFill>
                  <a:srgbClr val="0E0E0E"/>
                </a:solidFill>
                <a:latin typeface=".SF NS"/>
                <a:ea typeface=".SF NS"/>
                <a:cs typeface=".SF NS"/>
                <a:sym typeface=".SF NS"/>
              </a:defRPr>
            </a:pPr>
            <a:r>
              <a:t>Data Science:</a:t>
            </a:r>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Scope</a:t>
            </a:r>
            <a:r>
              <a:rPr b="0"/>
              <a:t>: focuses on data as a whole, including data collection, processing, analysis, storage, and management.</a:t>
            </a:r>
            <a:endParaRPr b="0"/>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End Goals</a:t>
            </a:r>
            <a:r>
              <a:rPr b="0"/>
              <a:t>: Primarily concerned with extracting knowledge and actionable insights from data.</a:t>
            </a:r>
            <a:endParaRPr b="0"/>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Techniques</a:t>
            </a:r>
            <a:r>
              <a:rPr b="0"/>
              <a:t>: Uses data collection, data cleaning, data transformation, statistical analysis, data visualization, data management and data engineering tools.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We have just one job…"/>
          <p:cNvSpPr txBox="1"/>
          <p:nvPr>
            <p:ph type="title"/>
          </p:nvPr>
        </p:nvSpPr>
        <p:spPr>
          <a:prstGeom prst="rect">
            <a:avLst/>
          </a:prstGeom>
        </p:spPr>
        <p:txBody>
          <a:bodyPr/>
          <a:lstStyle/>
          <a:p>
            <a:pPr/>
            <a:r>
              <a:t>We have just one job…</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BYU’s role is to build Christ-like leaders"/>
          <p:cNvSpPr txBox="1"/>
          <p:nvPr>
            <p:ph type="title"/>
          </p:nvPr>
        </p:nvSpPr>
        <p:spPr>
          <a:xfrm>
            <a:off x="1206500" y="952500"/>
            <a:ext cx="21971000" cy="1701770"/>
          </a:xfrm>
          <a:prstGeom prst="rect">
            <a:avLst/>
          </a:prstGeom>
        </p:spPr>
        <p:txBody>
          <a:bodyPr/>
          <a:lstStyle/>
          <a:p>
            <a:pPr/>
            <a:r>
              <a:t>BYU’s role is to build Christ-like leaders</a:t>
            </a:r>
          </a:p>
        </p:txBody>
      </p:sp>
      <p:sp>
        <p:nvSpPr>
          <p:cNvPr id="917" name="What did Christ do?"/>
          <p:cNvSpPr txBox="1"/>
          <p:nvPr>
            <p:ph type="body" idx="21"/>
          </p:nvPr>
        </p:nvSpPr>
        <p:spPr>
          <a:xfrm>
            <a:off x="1206500" y="2626962"/>
            <a:ext cx="21971000" cy="934780"/>
          </a:xfrm>
          <a:prstGeom prst="rect">
            <a:avLst/>
          </a:prstGeom>
          <a:extLst>
            <a:ext uri="{C572A759-6A51-4108-AA02-DFA0A04FC94B}">
              <ma14:wrappingTextBoxFlag xmlns:ma14="http://schemas.microsoft.com/office/mac/drawingml/2011/main" val="1"/>
            </a:ext>
          </a:extLst>
        </p:spPr>
        <p:txBody>
          <a:bodyPr/>
          <a:lstStyle/>
          <a:p>
            <a:pPr/>
            <a:r>
              <a:t>What did Christ do?</a:t>
            </a:r>
          </a:p>
        </p:txBody>
      </p:sp>
      <p:sp>
        <p:nvSpPr>
          <p:cNvPr id="918" name="Heal the Sick → Improve Health Outcomes…"/>
          <p:cNvSpPr txBox="1"/>
          <p:nvPr>
            <p:ph type="body" sz="half" idx="1"/>
          </p:nvPr>
        </p:nvSpPr>
        <p:spPr>
          <a:xfrm>
            <a:off x="1206500" y="4248504"/>
            <a:ext cx="10717825" cy="8256012"/>
          </a:xfrm>
          <a:prstGeom prst="rect">
            <a:avLst/>
          </a:prstGeom>
        </p:spPr>
        <p:txBody>
          <a:bodyPr/>
          <a:lstStyle/>
          <a:p>
            <a:pPr marL="512063" indent="-512063" defTabSz="2048204">
              <a:spcBef>
                <a:spcPts val="3700"/>
              </a:spcBef>
              <a:defRPr sz="4032"/>
            </a:pPr>
            <a:r>
              <a:rPr b="1"/>
              <a:t>Heal the Sick</a:t>
            </a:r>
            <a:r>
              <a:t> → Improve Health Outcomes</a:t>
            </a:r>
          </a:p>
          <a:p>
            <a:pPr marL="512063" indent="-512063" defTabSz="2048204">
              <a:spcBef>
                <a:spcPts val="3700"/>
              </a:spcBef>
              <a:defRPr sz="4032"/>
            </a:pPr>
            <a:r>
              <a:rPr b="1"/>
              <a:t>Feed the Hungry</a:t>
            </a:r>
            <a:r>
              <a:t> → Reduce Scarcity and Waste</a:t>
            </a:r>
          </a:p>
          <a:p>
            <a:pPr marL="512063" indent="-512063" defTabSz="2048204">
              <a:spcBef>
                <a:spcPts val="3700"/>
              </a:spcBef>
              <a:defRPr sz="4032"/>
            </a:pPr>
            <a:r>
              <a:rPr b="1"/>
              <a:t>Raise the Marginalized </a:t>
            </a:r>
            <a:r>
              <a:t>→ Expand Access and Inclusion</a:t>
            </a:r>
          </a:p>
          <a:p>
            <a:pPr marL="512063" indent="-512063" defTabSz="2048204">
              <a:spcBef>
                <a:spcPts val="3700"/>
              </a:spcBef>
              <a:defRPr sz="4032"/>
            </a:pPr>
            <a:r>
              <a:rPr b="1"/>
              <a:t>Defend the Vulnerable</a:t>
            </a:r>
            <a:r>
              <a:t> → Protect Against Exploitation</a:t>
            </a:r>
          </a:p>
          <a:p>
            <a:pPr marL="512063" indent="-512063" defTabSz="2048204">
              <a:spcBef>
                <a:spcPts val="3700"/>
              </a:spcBef>
              <a:defRPr sz="4032"/>
            </a:pPr>
            <a:r>
              <a:rPr b="1"/>
              <a:t>Calm Chaos</a:t>
            </a:r>
            <a:r>
              <a:t> → Reduce Risk and Instability</a:t>
            </a:r>
          </a:p>
          <a:p>
            <a:pPr marL="512063" indent="-512063" defTabSz="2048204">
              <a:spcBef>
                <a:spcPts val="3700"/>
              </a:spcBef>
              <a:defRPr sz="4032"/>
            </a:pPr>
            <a:r>
              <a:rPr b="1"/>
              <a:t>Heal Without Judgment</a:t>
            </a:r>
            <a:r>
              <a:t> → Deliver Help Without Stigma</a:t>
            </a:r>
          </a:p>
        </p:txBody>
      </p:sp>
      <p:sp>
        <p:nvSpPr>
          <p:cNvPr id="919" name="Cross Boundaries → Integrate Disconnected Systems…"/>
          <p:cNvSpPr txBox="1"/>
          <p:nvPr/>
        </p:nvSpPr>
        <p:spPr>
          <a:xfrm>
            <a:off x="12403688" y="4248504"/>
            <a:ext cx="10717825"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81584" indent="-481584" defTabSz="1926287">
              <a:spcBef>
                <a:spcPts val="3500"/>
              </a:spcBef>
              <a:buSzPct val="123000"/>
              <a:buChar char="•"/>
              <a:defRPr sz="3792"/>
            </a:pPr>
            <a:r>
              <a:rPr b="1"/>
              <a:t>Cross Boundaries</a:t>
            </a:r>
            <a:r>
              <a:t> → Integrate Disconnected Systems</a:t>
            </a:r>
          </a:p>
          <a:p>
            <a:pPr marL="481584" indent="-481584" defTabSz="1926287">
              <a:spcBef>
                <a:spcPts val="3500"/>
              </a:spcBef>
              <a:buSzPct val="123000"/>
              <a:buChar char="•"/>
              <a:defRPr sz="3792"/>
            </a:pPr>
            <a:r>
              <a:rPr b="1"/>
              <a:t>Expose Hypocrisy</a:t>
            </a:r>
            <a:r>
              <a:t> → Reveal Truth in Systems</a:t>
            </a:r>
          </a:p>
          <a:p>
            <a:pPr marL="481584" indent="-481584" defTabSz="1926287">
              <a:spcBef>
                <a:spcPts val="3500"/>
              </a:spcBef>
              <a:buSzPct val="123000"/>
              <a:buChar char="•"/>
              <a:defRPr sz="3792"/>
            </a:pPr>
            <a:r>
              <a:rPr b="1"/>
              <a:t>Empower Others</a:t>
            </a:r>
            <a:r>
              <a:t> → Democratize Insight and Tools</a:t>
            </a:r>
          </a:p>
          <a:p>
            <a:pPr marL="481584" indent="-481584" defTabSz="1926287">
              <a:spcBef>
                <a:spcPts val="3500"/>
              </a:spcBef>
              <a:buSzPct val="123000"/>
              <a:buChar char="•"/>
              <a:defRPr sz="3792"/>
            </a:pPr>
            <a:r>
              <a:rPr b="1"/>
              <a:t>Reject Coercive Power</a:t>
            </a:r>
            <a:r>
              <a:t> → Build Non-Manipulative Systems</a:t>
            </a:r>
          </a:p>
          <a:p>
            <a:pPr marL="481584" indent="-481584" defTabSz="1926287">
              <a:spcBef>
                <a:spcPts val="3500"/>
              </a:spcBef>
              <a:buSzPct val="123000"/>
              <a:buChar char="•"/>
              <a:defRPr sz="3792"/>
            </a:pPr>
            <a:r>
              <a:rPr b="1"/>
              <a:t>Judge by Fruit </a:t>
            </a:r>
            <a:r>
              <a:t>→ Measure Real-World Impact</a:t>
            </a:r>
          </a:p>
          <a:p>
            <a:pPr marL="481584" indent="-481584" defTabSz="1926287">
              <a:spcBef>
                <a:spcPts val="3500"/>
              </a:spcBef>
              <a:buSzPct val="123000"/>
              <a:buChar char="•"/>
              <a:defRPr sz="3792"/>
            </a:pPr>
            <a:r>
              <a:rPr b="1"/>
              <a:t>Serve Quietly</a:t>
            </a:r>
            <a:r>
              <a:t> → Prioritize Outcomes Over Recognition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1" name="Hot-air balloons viewed from below against a blue sky" descr="Hot-air balloons viewed from below against a blue sky"/>
          <p:cNvPicPr>
            <a:picLocks noChangeAspect="1"/>
          </p:cNvPicPr>
          <p:nvPr>
            <p:ph type="pic" idx="21"/>
          </p:nvPr>
        </p:nvPicPr>
        <p:blipFill>
          <a:blip r:embed="rId2">
            <a:extLst/>
          </a:blip>
          <a:srcRect l="0" t="56" r="0" b="0"/>
          <a:stretch>
            <a:fillRect/>
          </a:stretch>
        </p:blipFill>
        <p:spPr>
          <a:xfrm>
            <a:off x="13331583" y="1270000"/>
            <a:ext cx="8642835" cy="11182351"/>
          </a:xfrm>
          <a:prstGeom prst="rect">
            <a:avLst/>
          </a:prstGeom>
        </p:spPr>
      </p:pic>
      <p:sp>
        <p:nvSpPr>
          <p:cNvPr id="922" name="Marissa Fayer, Deeplook Medical"/>
          <p:cNvSpPr txBox="1"/>
          <p:nvPr>
            <p:ph type="title"/>
          </p:nvPr>
        </p:nvSpPr>
        <p:spPr>
          <a:prstGeom prst="rect">
            <a:avLst/>
          </a:prstGeom>
        </p:spPr>
        <p:txBody>
          <a:bodyPr/>
          <a:lstStyle/>
          <a:p>
            <a:pPr/>
            <a:r>
              <a:t>Marissa Fayer, Deeplook Medical</a:t>
            </a:r>
          </a:p>
        </p:txBody>
      </p:sp>
      <p:sp>
        <p:nvSpPr>
          <p:cNvPr id="923" name="5% of breast cancer tests are still false negatives"/>
          <p:cNvSpPr txBox="1"/>
          <p:nvPr>
            <p:ph type="body" sz="quarter" idx="1"/>
          </p:nvPr>
        </p:nvSpPr>
        <p:spPr>
          <a:prstGeom prst="rect">
            <a:avLst/>
          </a:prstGeom>
        </p:spPr>
        <p:txBody>
          <a:bodyPr/>
          <a:lstStyle/>
          <a:p>
            <a:pPr/>
            <a:r>
              <a:t>5% of breast cancer tests are still false negatives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5" name="Hot-air balloons viewed from below against a blue sky" descr="Hot-air balloons viewed from below against a blue sky"/>
          <p:cNvPicPr>
            <a:picLocks noChangeAspect="1"/>
          </p:cNvPicPr>
          <p:nvPr>
            <p:ph type="pic" idx="21"/>
          </p:nvPr>
        </p:nvPicPr>
        <p:blipFill>
          <a:blip r:embed="rId2">
            <a:extLst/>
          </a:blip>
          <a:srcRect l="1211" t="0" r="3668" b="0"/>
          <a:stretch>
            <a:fillRect/>
          </a:stretch>
        </p:blipFill>
        <p:spPr>
          <a:xfrm>
            <a:off x="0" y="0"/>
            <a:ext cx="24384000" cy="13716000"/>
          </a:xfrm>
          <a:prstGeom prst="rect">
            <a:avLst/>
          </a:prstGeom>
        </p:spPr>
      </p:pic>
      <p:sp>
        <p:nvSpPr>
          <p:cNvPr id="926" name="Taylor Sheed, Stemuli"/>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Taylor Sheed, Stemuli</a:t>
            </a:r>
          </a:p>
        </p:txBody>
      </p:sp>
      <p:sp>
        <p:nvSpPr>
          <p:cNvPr id="927" name="Improving inner-city education outcomes with AI-driven video games"/>
          <p:cNvSpPr txBox="1"/>
          <p:nvPr>
            <p:ph type="body" sz="quarter" idx="1"/>
          </p:nvPr>
        </p:nvSpPr>
        <p:spPr>
          <a:prstGeom prst="rect">
            <a:avLst/>
          </a:prstGeom>
          <a:effectLst>
            <a:outerShdw sx="100000" sy="100000" kx="0" ky="0" algn="b" rotWithShape="0" blurRad="63500" dist="25400" dir="5400000">
              <a:srgbClr val="000000">
                <a:alpha val="50000"/>
              </a:srgbClr>
            </a:outerShdw>
          </a:effectLst>
        </p:spPr>
        <p:txBody>
          <a:bodyPr/>
          <a:lstStyle>
            <a:lvl1pPr defTabSz="784225">
              <a:defRPr sz="5225"/>
            </a:lvl1pPr>
          </a:lstStyle>
          <a:p>
            <a:pPr/>
            <a:r>
              <a:t>Improving inner-city education outcomes with AI-driven video games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9" name="Hot-air balloons viewed from below against a blue sky" descr="Hot-air balloons viewed from below against a blue sky"/>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930" name="Author and Date"/>
          <p:cNvSpPr txBox="1"/>
          <p:nvPr>
            <p:ph type="body" idx="22"/>
          </p:nvPr>
        </p:nvSpPr>
        <p:spPr>
          <a:prstGeom prst="rect">
            <a:avLst/>
          </a:prstGeom>
        </p:spPr>
        <p:txBody>
          <a:bodyPr/>
          <a:lstStyle/>
          <a:p>
            <a:pPr/>
          </a:p>
        </p:txBody>
      </p:sp>
      <p:sp>
        <p:nvSpPr>
          <p:cNvPr id="931" name="Solving Alzheimers through early prediction"/>
          <p:cNvSpPr txBox="1"/>
          <p:nvPr>
            <p:ph type="body" sz="quarter" idx="1"/>
          </p:nvPr>
        </p:nvSpPr>
        <p:spPr>
          <a:xfrm>
            <a:off x="5595126" y="11782497"/>
            <a:ext cx="21971001" cy="1117601"/>
          </a:xfrm>
          <a:prstGeom prst="rect">
            <a:avLst/>
          </a:prstGeom>
        </p:spPr>
        <p:txBody>
          <a:bodyPr/>
          <a:lstStyle/>
          <a:p>
            <a:pPr/>
            <a:r>
              <a:t>Solving Alzheimers through early prediction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3" name="Close-up of a hot-air balloon viewed from below" descr="Close-up of a hot-air balloon viewed from below"/>
          <p:cNvPicPr>
            <a:picLocks noChangeAspect="1"/>
          </p:cNvPicPr>
          <p:nvPr>
            <p:ph type="pic" idx="21"/>
          </p:nvPr>
        </p:nvPicPr>
        <p:blipFill>
          <a:blip r:embed="rId2">
            <a:extLst/>
          </a:blip>
          <a:srcRect l="0" t="12725" r="0" b="2899"/>
          <a:stretch>
            <a:fillRect/>
          </a:stretch>
        </p:blipFill>
        <p:spPr>
          <a:xfrm>
            <a:off x="0" y="0"/>
            <a:ext cx="24384000" cy="13716000"/>
          </a:xfrm>
          <a:prstGeom prst="rect">
            <a:avLst/>
          </a:prstGeom>
        </p:spPr>
      </p:pic>
      <p:sp>
        <p:nvSpPr>
          <p:cNvPr id="934" name="And you…"/>
          <p:cNvSpPr txBox="1"/>
          <p:nvPr>
            <p:ph type="title"/>
          </p:nvPr>
        </p:nvSpPr>
        <p:spPr>
          <a:xfrm>
            <a:off x="1206499" y="8456081"/>
            <a:ext cx="21971001" cy="4648201"/>
          </a:xfrm>
          <a:prstGeom prst="rect">
            <a:avLst/>
          </a:prstGeom>
        </p:spPr>
        <p:txBody>
          <a:bodyPr/>
          <a:lstStyle>
            <a:lvl1pPr>
              <a:defRPr>
                <a:solidFill>
                  <a:schemeClr val="accent1">
                    <a:hueOff val="114395"/>
                    <a:lumOff val="-24975"/>
                  </a:schemeClr>
                </a:solidFill>
              </a:defRPr>
            </a:lvl1pPr>
          </a:lstStyle>
          <a:p>
            <a:pPr/>
            <a:r>
              <a:t>And you…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Billy_Beane_1989.jpg" descr="Billy_Beane_1989.jpg"/>
          <p:cNvPicPr>
            <a:picLocks noChangeAspect="1"/>
          </p:cNvPicPr>
          <p:nvPr>
            <p:ph type="pic" idx="21"/>
          </p:nvPr>
        </p:nvPicPr>
        <p:blipFill>
          <a:blip r:embed="rId3">
            <a:extLst/>
          </a:blip>
          <a:srcRect l="13117" t="0" r="30864" b="0"/>
          <a:stretch>
            <a:fillRect/>
          </a:stretch>
        </p:blipFill>
        <p:spPr>
          <a:xfrm>
            <a:off x="14034295" y="-1"/>
            <a:ext cx="10349536" cy="13715999"/>
          </a:xfrm>
          <a:prstGeom prst="rect">
            <a:avLst/>
          </a:prstGeom>
        </p:spPr>
      </p:pic>
      <p:sp>
        <p:nvSpPr>
          <p:cNvPr id="395" name="The art of winning an unfair game"/>
          <p:cNvSpPr txBox="1"/>
          <p:nvPr>
            <p:ph type="title"/>
          </p:nvPr>
        </p:nvSpPr>
        <p:spPr>
          <a:prstGeom prst="rect">
            <a:avLst/>
          </a:prstGeom>
        </p:spPr>
        <p:txBody>
          <a:bodyPr/>
          <a:lstStyle>
            <a:lvl1pPr defTabSz="1033164">
              <a:defRPr spc="-591" sz="11837"/>
            </a:lvl1pPr>
          </a:lstStyle>
          <a:p>
            <a:pPr/>
            <a:r>
              <a:t>The art of winning an unfair game</a:t>
            </a:r>
          </a:p>
        </p:txBody>
      </p:sp>
      <p:sp>
        <p:nvSpPr>
          <p:cNvPr id="396" name="A much better definition of data science &amp; AI!"/>
          <p:cNvSpPr txBox="1"/>
          <p:nvPr>
            <p:ph type="body" sz="quarter" idx="1"/>
          </p:nvPr>
        </p:nvSpPr>
        <p:spPr>
          <a:prstGeom prst="rect">
            <a:avLst/>
          </a:prstGeom>
        </p:spPr>
        <p:txBody>
          <a:bodyPr/>
          <a:lstStyle/>
          <a:p>
            <a:pPr/>
            <a:r>
              <a:t>A much better definition of data science &amp; AI!</a:t>
            </a:r>
          </a:p>
        </p:txBody>
      </p:sp>
      <p:pic>
        <p:nvPicPr>
          <p:cNvPr id="397" name="51wK8wwhVFL.jpg" descr="51wK8wwhVFL.jpg"/>
          <p:cNvPicPr>
            <a:picLocks noChangeAspect="1"/>
          </p:cNvPicPr>
          <p:nvPr/>
        </p:nvPicPr>
        <p:blipFill>
          <a:blip r:embed="rId4">
            <a:extLst/>
          </a:blip>
          <a:stretch>
            <a:fillRect/>
          </a:stretch>
        </p:blipFill>
        <p:spPr>
          <a:xfrm rot="20580000">
            <a:off x="10973837" y="1278891"/>
            <a:ext cx="4614164" cy="6949041"/>
          </a:xfrm>
          <a:prstGeom prst="rect">
            <a:avLst/>
          </a:prstGeom>
          <a:ln w="12700">
            <a:miter lim="400000"/>
          </a:ln>
          <a:effectLst>
            <a:outerShdw sx="100000" sy="100000" kx="0" ky="0" algn="b" rotWithShape="0" blurRad="63500" dist="200127" dir="5400000">
              <a:srgbClr val="000000">
                <a:alpha val="50000"/>
              </a:srgbClr>
            </a:outerShdw>
          </a:effectLst>
        </p:spPr>
      </p:pic>
      <p:pic>
        <p:nvPicPr>
          <p:cNvPr id="398" name="229898_Moneyball_2011_1400x2100_US_1.jpg" descr="229898_Moneyball_2011_1400x2100_US_1.jpg"/>
          <p:cNvPicPr>
            <a:picLocks noChangeAspect="1"/>
          </p:cNvPicPr>
          <p:nvPr/>
        </p:nvPicPr>
        <p:blipFill>
          <a:blip r:embed="rId5">
            <a:extLst/>
          </a:blip>
          <a:stretch>
            <a:fillRect/>
          </a:stretch>
        </p:blipFill>
        <p:spPr>
          <a:xfrm rot="780000">
            <a:off x="15454090" y="1735826"/>
            <a:ext cx="7112001" cy="10668001"/>
          </a:xfrm>
          <a:prstGeom prst="rect">
            <a:avLst/>
          </a:prstGeom>
          <a:ln w="12700">
            <a:miter lim="400000"/>
          </a:ln>
          <a:effectLst>
            <a:outerShdw sx="100000" sy="100000" kx="0" ky="0" algn="b" rotWithShape="0" blurRad="63500" dist="200127" dir="54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1"/>
      <p:bldP build="whole" bldLvl="1" animBg="1" rev="0" advAuto="0" spid="398"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billybeaneasusatsi.jpg" descr="billybeaneasusatsi.jpg"/>
          <p:cNvPicPr>
            <a:picLocks noChangeAspect="1"/>
          </p:cNvPicPr>
          <p:nvPr>
            <p:ph type="pic" idx="21"/>
          </p:nvPr>
        </p:nvPicPr>
        <p:blipFill>
          <a:blip r:embed="rId2">
            <a:extLst/>
          </a:blip>
          <a:srcRect l="33520" t="0" r="24035" b="0"/>
          <a:stretch>
            <a:fillRect/>
          </a:stretch>
        </p:blipFill>
        <p:spPr>
          <a:xfrm>
            <a:off x="14034291" y="-1"/>
            <a:ext cx="10349536" cy="13716000"/>
          </a:xfrm>
          <a:prstGeom prst="rect">
            <a:avLst/>
          </a:prstGeom>
        </p:spPr>
      </p:pic>
      <p:sp>
        <p:nvSpPr>
          <p:cNvPr id="403" name="A first-round pick in the MLB draft by the Mets…"/>
          <p:cNvSpPr txBox="1"/>
          <p:nvPr>
            <p:ph type="body" sz="half" idx="1"/>
          </p:nvPr>
        </p:nvSpPr>
        <p:spPr>
          <a:xfrm>
            <a:off x="1295400" y="3630090"/>
            <a:ext cx="11442700" cy="9699385"/>
          </a:xfrm>
          <a:prstGeom prst="rect">
            <a:avLst/>
          </a:prstGeom>
        </p:spPr>
        <p:txBody>
          <a:bodyPr/>
          <a:lstStyle/>
          <a:p>
            <a:pPr marL="395097" indent="-395097" defTabSz="356362">
              <a:spcBef>
                <a:spcPts val="2000"/>
              </a:spcBef>
              <a:buClr>
                <a:srgbClr val="000000"/>
              </a:buClr>
              <a:buSzPct val="200000"/>
              <a:buChar char="•"/>
              <a:defRPr sz="2989"/>
            </a:pPr>
            <a:r>
              <a:t>A first-round pick in the MLB draft by the Mets</a:t>
            </a:r>
          </a:p>
          <a:p>
            <a:pPr marL="395097" indent="-395097" defTabSz="356362">
              <a:spcBef>
                <a:spcPts val="2000"/>
              </a:spcBef>
              <a:buClr>
                <a:srgbClr val="000000"/>
              </a:buClr>
              <a:buSzPct val="200000"/>
              <a:buChar char="•"/>
              <a:defRPr sz="2989"/>
            </a:pPr>
            <a:r>
              <a:t>1984 to 1989 he played in MLB as an outfielder for the New York Mets, Minnesota Twins, Detroit Tigers, and Oakland Athletics but failed to ever meet the expectations of scouts.</a:t>
            </a:r>
          </a:p>
          <a:p>
            <a:pPr marL="395097" indent="-395097" defTabSz="356362">
              <a:spcBef>
                <a:spcPts val="2000"/>
              </a:spcBef>
              <a:buClr>
                <a:srgbClr val="000000"/>
              </a:buClr>
              <a:buSzPct val="200000"/>
              <a:buChar char="•"/>
              <a:defRPr sz="2989"/>
            </a:pPr>
            <a:r>
              <a:t>He joined the Athletics' as a scout in 1990 just as budgets were being slashed.</a:t>
            </a:r>
          </a:p>
          <a:p>
            <a:pPr marL="395097" indent="-395097" defTabSz="356362">
              <a:spcBef>
                <a:spcPts val="2000"/>
              </a:spcBef>
              <a:buClr>
                <a:srgbClr val="000000"/>
              </a:buClr>
              <a:buSzPct val="200000"/>
              <a:buChar char="•"/>
              <a:defRPr sz="2989"/>
            </a:pPr>
            <a:r>
              <a:t>Bean applied statistical analysis (sabermetrics) to baseball in order to build a team of amazing players that everyone else had overlooked.</a:t>
            </a:r>
          </a:p>
          <a:p>
            <a:pPr marL="395097" indent="-395097" defTabSz="356362">
              <a:spcBef>
                <a:spcPts val="2000"/>
              </a:spcBef>
              <a:buClr>
                <a:srgbClr val="000000"/>
              </a:buClr>
              <a:buSzPct val="200000"/>
              <a:buChar char="•"/>
              <a:defRPr sz="2989"/>
            </a:pPr>
            <a:r>
              <a:t>In the 2006 MLB season, the Athletics ranked 24th of 30 major league teams in player salaries but had the 5th-best regular-season record. </a:t>
            </a:r>
          </a:p>
          <a:p>
            <a:pPr marL="395097" indent="-395097" defTabSz="356362">
              <a:spcBef>
                <a:spcPts val="2000"/>
              </a:spcBef>
              <a:buClr>
                <a:srgbClr val="000000"/>
              </a:buClr>
              <a:buSzPct val="200000"/>
              <a:buChar char="•"/>
              <a:defRPr sz="2989"/>
            </a:pPr>
            <a:r>
              <a:t>The A’s reach the playoffs in 4 consecutive years (2000 - 2003)</a:t>
            </a:r>
          </a:p>
          <a:p>
            <a:pPr marL="395097" indent="-395097" defTabSz="356362">
              <a:spcBef>
                <a:spcPts val="2000"/>
              </a:spcBef>
              <a:buClr>
                <a:srgbClr val="000000"/>
              </a:buClr>
              <a:buSzPct val="200000"/>
              <a:buChar char="•"/>
              <a:defRPr sz="2989"/>
            </a:pPr>
            <a:r>
              <a:t>First team in 100 years to win 20 consecutive games. </a:t>
            </a:r>
          </a:p>
        </p:txBody>
      </p:sp>
      <p:sp>
        <p:nvSpPr>
          <p:cNvPr id="404" name="Billy Beane"/>
          <p:cNvSpPr txBox="1"/>
          <p:nvPr>
            <p:ph type="title"/>
          </p:nvPr>
        </p:nvSpPr>
        <p:spPr>
          <a:prstGeom prst="rect">
            <a:avLst/>
          </a:prstGeom>
        </p:spPr>
        <p:txBody>
          <a:bodyPr/>
          <a:lstStyle/>
          <a:p>
            <a:pPr/>
            <a:r>
              <a:t>Billy Beane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modern-spacious-house-with-white-walls-PF3L6YV.jpg" descr="modern-spacious-house-with-white-walls-PF3L6YV.jpg"/>
          <p:cNvPicPr>
            <a:picLocks noChangeAspect="1"/>
          </p:cNvPicPr>
          <p:nvPr>
            <p:ph type="pic" idx="21"/>
          </p:nvPr>
        </p:nvPicPr>
        <p:blipFill>
          <a:blip r:embed="rId2">
            <a:extLst/>
          </a:blip>
          <a:srcRect l="0" t="5824" r="0" b="5824"/>
          <a:stretch>
            <a:fillRect/>
          </a:stretch>
        </p:blipFill>
        <p:spPr>
          <a:xfrm>
            <a:off x="14034295" y="-1"/>
            <a:ext cx="10349536" cy="13715999"/>
          </a:xfrm>
          <a:prstGeom prst="rect">
            <a:avLst/>
          </a:prstGeom>
        </p:spPr>
      </p:pic>
      <p:sp>
        <p:nvSpPr>
          <p:cNvPr id="407" name="How I bought my first house and won a trip to Hawaii with predictive analytics"/>
          <p:cNvSpPr txBox="1"/>
          <p:nvPr>
            <p:ph type="title"/>
          </p:nvPr>
        </p:nvSpPr>
        <p:spPr>
          <a:xfrm>
            <a:off x="1295400" y="1838016"/>
            <a:ext cx="11442700" cy="5334001"/>
          </a:xfrm>
          <a:prstGeom prst="rect">
            <a:avLst/>
          </a:prstGeom>
        </p:spPr>
        <p:txBody>
          <a:bodyPr/>
          <a:lstStyle>
            <a:lvl1pPr defTabSz="696515">
              <a:defRPr spc="-399" sz="7980"/>
            </a:lvl1pPr>
          </a:lstStyle>
          <a:p>
            <a:pPr/>
            <a:r>
              <a:t>How I bought my first house and won a trip to Hawaii with predictive analytics</a:t>
            </a:r>
          </a:p>
        </p:txBody>
      </p:sp>
      <p:sp>
        <p:nvSpPr>
          <p:cNvPr id="408" name="Slide Subtitle"/>
          <p:cNvSpPr txBox="1"/>
          <p:nvPr>
            <p:ph type="body" sz="quarter" idx="1"/>
          </p:nvPr>
        </p:nvSpPr>
        <p:spPr>
          <a:prstGeom prst="rect">
            <a:avLst/>
          </a:prstGeom>
        </p:spPr>
        <p:txBody>
          <a:bodyPr/>
          <a:lstStyle/>
          <a:p>
            <a:pPr/>
          </a:p>
        </p:txBody>
      </p:sp>
      <p:pic>
        <p:nvPicPr>
          <p:cNvPr id="409" name="poscard-world-HAWAII.png" descr="poscard-world-HAWAII.png"/>
          <p:cNvPicPr>
            <a:picLocks noChangeAspect="1"/>
          </p:cNvPicPr>
          <p:nvPr/>
        </p:nvPicPr>
        <p:blipFill>
          <a:blip r:embed="rId3">
            <a:extLst/>
          </a:blip>
          <a:stretch>
            <a:fillRect/>
          </a:stretch>
        </p:blipFill>
        <p:spPr>
          <a:xfrm rot="20558282">
            <a:off x="2642007" y="7413800"/>
            <a:ext cx="8313080" cy="6387451"/>
          </a:xfrm>
          <a:prstGeom prst="rect">
            <a:avLst/>
          </a:prstGeom>
          <a:ln w="12700">
            <a:miter lim="400000"/>
          </a:ln>
          <a:effectLst>
            <a:outerShdw sx="100000" sy="100000" kx="0" ky="0" algn="b" rotWithShape="0" blurRad="63500" dist="200127"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Chicago Skylin.jpg" descr="Chicago Skylin.jpg"/>
          <p:cNvPicPr>
            <a:picLocks noChangeAspect="1"/>
          </p:cNvPicPr>
          <p:nvPr>
            <p:ph type="pic" idx="21"/>
          </p:nvPr>
        </p:nvPicPr>
        <p:blipFill>
          <a:blip r:embed="rId3">
            <a:extLst/>
          </a:blip>
          <a:srcRect l="0" t="587" r="0" b="14985"/>
          <a:stretch>
            <a:fillRect/>
          </a:stretch>
        </p:blipFill>
        <p:spPr>
          <a:xfrm>
            <a:off x="0" y="1"/>
            <a:ext cx="24384000" cy="13716001"/>
          </a:xfrm>
          <a:prstGeom prst="rect">
            <a:avLst/>
          </a:prstGeom>
        </p:spPr>
      </p:pic>
      <p:sp>
        <p:nvSpPr>
          <p:cNvPr id="412" name="Rectangle"/>
          <p:cNvSpPr/>
          <p:nvPr/>
        </p:nvSpPr>
        <p:spPr>
          <a:xfrm>
            <a:off x="-98567" y="8222692"/>
            <a:ext cx="24482567" cy="5799575"/>
          </a:xfrm>
          <a:prstGeom prst="rect">
            <a:avLst/>
          </a:prstGeom>
          <a:gradFill>
            <a:gsLst>
              <a:gs pos="0">
                <a:srgbClr val="739194">
                  <a:alpha val="50290"/>
                </a:srgbClr>
              </a:gs>
              <a:gs pos="100000">
                <a:srgbClr val="AAABAB">
                  <a:alpha val="50290"/>
                </a:srgbClr>
              </a:gs>
            </a:gsLst>
            <a:lin ang="5400000"/>
          </a:gradFill>
          <a:ln w="12700">
            <a:miter lim="400000"/>
          </a:ln>
        </p:spPr>
        <p:txBody>
          <a:bodyPr lIns="50800" tIns="50800" rIns="50800" bIns="50800" anchor="ctr"/>
          <a:lstStyle/>
          <a:p>
            <a:pPr algn="ctr" defTabSz="821531">
              <a:lnSpc>
                <a:spcPct val="100000"/>
              </a:lnSpc>
              <a:spcBef>
                <a:spcPts val="0"/>
              </a:spcBef>
              <a:defRPr spc="-44" sz="2200">
                <a:solidFill>
                  <a:srgbClr val="FFFFFF"/>
                </a:solidFill>
                <a:latin typeface="Graphik Semibold"/>
                <a:ea typeface="Graphik Semibold"/>
                <a:cs typeface="Graphik Semibold"/>
                <a:sym typeface="Graphik Semibold"/>
              </a:defRPr>
            </a:pPr>
          </a:p>
        </p:txBody>
      </p:sp>
      <p:grpSp>
        <p:nvGrpSpPr>
          <p:cNvPr id="417" name="Group"/>
          <p:cNvGrpSpPr/>
          <p:nvPr/>
        </p:nvGrpSpPr>
        <p:grpSpPr>
          <a:xfrm>
            <a:off x="-98568" y="2869056"/>
            <a:ext cx="23182132" cy="3889991"/>
            <a:chOff x="0" y="0"/>
            <a:chExt cx="23182130" cy="3889989"/>
          </a:xfrm>
        </p:grpSpPr>
        <p:sp>
          <p:nvSpPr>
            <p:cNvPr id="413" name="Line"/>
            <p:cNvSpPr/>
            <p:nvPr/>
          </p:nvSpPr>
          <p:spPr>
            <a:xfrm flipV="1">
              <a:off x="9133152" y="0"/>
              <a:ext cx="5915285" cy="3459749"/>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4" name="Line"/>
            <p:cNvSpPr/>
            <p:nvPr/>
          </p:nvSpPr>
          <p:spPr>
            <a:xfrm>
              <a:off x="15439823" y="48168"/>
              <a:ext cx="7742308" cy="3800090"/>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5" name="Line"/>
            <p:cNvSpPr/>
            <p:nvPr/>
          </p:nvSpPr>
          <p:spPr>
            <a:xfrm flipV="1">
              <a:off x="0" y="2330985"/>
              <a:ext cx="5140392" cy="1347103"/>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6" name="Line"/>
            <p:cNvSpPr/>
            <p:nvPr/>
          </p:nvSpPr>
          <p:spPr>
            <a:xfrm>
              <a:off x="5193207" y="2381553"/>
              <a:ext cx="3552287" cy="1508437"/>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grpSp>
      <p:sp>
        <p:nvSpPr>
          <p:cNvPr id="418" name="“The Rent Distance Tradeoff for Student Housing”…"/>
          <p:cNvSpPr txBox="1"/>
          <p:nvPr>
            <p:ph type="body" sz="half" idx="4294967295"/>
          </p:nvPr>
        </p:nvSpPr>
        <p:spPr>
          <a:xfrm>
            <a:off x="1830101" y="9164133"/>
            <a:ext cx="22350292" cy="5420487"/>
          </a:xfrm>
          <a:prstGeom prst="rect">
            <a:avLst/>
          </a:prstGeom>
        </p:spPr>
        <p:txBody>
          <a:bodyPr/>
          <a:lstStyle/>
          <a:p>
            <a:pPr marL="0" indent="0" defTabSz="584200">
              <a:lnSpc>
                <a:spcPct val="100000"/>
              </a:lnSpc>
              <a:spcBef>
                <a:spcPts val="1200"/>
              </a:spcBef>
              <a:buSzTx/>
              <a:buNone/>
              <a:defRPr>
                <a:latin typeface="Graphik Semibold"/>
                <a:ea typeface="Graphik Semibold"/>
                <a:cs typeface="Graphik Semibold"/>
                <a:sym typeface="Graphik Semibold"/>
              </a:defRPr>
            </a:pPr>
            <a:r>
              <a:t>“The Rent Distance Tradeoff for Student Housing”</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Rent does correlate to distance from important “hot spots”</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Small things can make a big difference - i.e. garbage disposal</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You often discover the unexpected - i.e. pools have negative value</a:t>
            </a:r>
          </a:p>
        </p:txBody>
      </p:sp>
      <p:pic>
        <p:nvPicPr>
          <p:cNvPr id="419" name="Image" descr="Image"/>
          <p:cNvPicPr>
            <a:picLocks noChangeAspect="1"/>
          </p:cNvPicPr>
          <p:nvPr/>
        </p:nvPicPr>
        <p:blipFill>
          <a:blip r:embed="rId4">
            <a:extLst/>
          </a:blip>
          <a:stretch>
            <a:fillRect/>
          </a:stretch>
        </p:blipFill>
        <p:spPr>
          <a:xfrm>
            <a:off x="18328687" y="1930971"/>
            <a:ext cx="5203662" cy="9004918"/>
          </a:xfrm>
          <a:prstGeom prst="rect">
            <a:avLst/>
          </a:prstGeom>
          <a:ln w="12700">
            <a:miter lim="400000"/>
          </a:ln>
          <a:effectLst>
            <a:outerShdw sx="100000" sy="100000" kx="0" ky="0" algn="b" rotWithShape="0" blurRad="50800" dist="242624" dir="27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17"/>
                                        </p:tgtEl>
                                        <p:attrNameLst>
                                          <p:attrName>style.visibility</p:attrName>
                                        </p:attrNameLst>
                                      </p:cBhvr>
                                      <p:to>
                                        <p:strVal val="visible"/>
                                      </p:to>
                                    </p:set>
                                    <p:animEffect filter="fade" transition="in">
                                      <p:cBhvr>
                                        <p:cTn id="7" dur="1000"/>
                                        <p:tgtEl>
                                          <p:spTgt spid="41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15" grpId="2" fill="hold">
                                  <p:stCondLst>
                                    <p:cond delay="0"/>
                                  </p:stCondLst>
                                  <p:iterate type="el" backwards="0">
                                    <p:tmAbs val="0"/>
                                  </p:iterate>
                                  <p:childTnLst>
                                    <p:set>
                                      <p:cBhvr>
                                        <p:cTn id="11" fill="hold"/>
                                        <p:tgtEl>
                                          <p:spTgt spid="419"/>
                                        </p:tgtEl>
                                        <p:attrNameLst>
                                          <p:attrName>style.visibility</p:attrName>
                                        </p:attrNameLst>
                                      </p:cBhvr>
                                      <p:to>
                                        <p:strVal val="visible"/>
                                      </p:to>
                                    </p:set>
                                    <p:anim calcmode="lin" valueType="num">
                                      <p:cBhvr>
                                        <p:cTn id="12" dur="500" fill="hold"/>
                                        <p:tgtEl>
                                          <p:spTgt spid="419"/>
                                        </p:tgtEl>
                                        <p:attrNameLst>
                                          <p:attrName>ppt_w</p:attrName>
                                        </p:attrNameLst>
                                      </p:cBhvr>
                                      <p:tavLst>
                                        <p:tav tm="0">
                                          <p:val>
                                            <p:fltVal val="0"/>
                                          </p:val>
                                        </p:tav>
                                        <p:tav tm="100000">
                                          <p:val>
                                            <p:strVal val="#ppt_w"/>
                                          </p:val>
                                        </p:tav>
                                      </p:tavLst>
                                    </p:anim>
                                    <p:anim calcmode="lin" valueType="num">
                                      <p:cBhvr>
                                        <p:cTn id="13" dur="500" fill="hold"/>
                                        <p:tgtEl>
                                          <p:spTgt spid="419"/>
                                        </p:tgtEl>
                                        <p:attrNameLst>
                                          <p:attrName>ppt_h</p:attrName>
                                        </p:attrNameLst>
                                      </p:cBhvr>
                                      <p:tavLst>
                                        <p:tav tm="0">
                                          <p:val>
                                            <p:fltVal val="0"/>
                                          </p:val>
                                        </p:tav>
                                        <p:tav tm="100000">
                                          <p:val>
                                            <p:strVal val="#ppt_h"/>
                                          </p:val>
                                        </p:tav>
                                      </p:tavLst>
                                    </p:anim>
                                    <p:anim calcmode="lin" valueType="num">
                                      <p:cBhvr>
                                        <p:cTn id="14" dur="500" fill="hold"/>
                                        <p:tgtEl>
                                          <p:spTgt spid="419"/>
                                        </p:tgtEl>
                                        <p:attrNameLst>
                                          <p:attrName>ppt_x</p:attrName>
                                        </p:attrNameLst>
                                      </p:cBhvr>
                                      <p:tavLst>
                                        <p:tav tm="0" fmla="#ppt_x+(cos(-2*pi*(1-$))*-#ppt_x-sin(-2*pi*(1-$))*(1-#ppt_y))*(1-$)">
                                          <p:val>
                                            <p:fltVal val="0"/>
                                          </p:val>
                                        </p:tav>
                                        <p:tav tm="100000">
                                          <p:val>
                                            <p:fltVal val="1"/>
                                          </p:val>
                                        </p:tav>
                                      </p:tavLst>
                                    </p:anim>
                                    <p:anim calcmode="lin" valueType="num">
                                      <p:cBhvr>
                                        <p:cTn id="15" dur="500" fill="hold"/>
                                        <p:tgtEl>
                                          <p:spTgt spid="4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418">
                                            <p:bg/>
                                          </p:spTgt>
                                        </p:tgtEl>
                                        <p:attrNameLst>
                                          <p:attrName>style.visibility</p:attrName>
                                        </p:attrNameLst>
                                      </p:cBhvr>
                                      <p:to>
                                        <p:strVal val="visible"/>
                                      </p:to>
                                    </p:set>
                                  </p:childTnLst>
                                </p:cTn>
                              </p:par>
                              <p:par>
                                <p:cTn id="20" presetClass="entr" nodeType="withEffect" presetSubtype="0" presetID="1" grpId="3" fill="hold">
                                  <p:stCondLst>
                                    <p:cond delay="0"/>
                                  </p:stCondLst>
                                  <p:iterate type="el" backwards="0">
                                    <p:tmAbs val="0"/>
                                  </p:iterate>
                                  <p:childTnLst>
                                    <p:set>
                                      <p:cBhvr>
                                        <p:cTn id="21" fill="hold"/>
                                        <p:tgtEl>
                                          <p:spTgt spid="41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3" fill="hold">
                                  <p:stCondLst>
                                    <p:cond delay="0"/>
                                  </p:stCondLst>
                                  <p:iterate type="el" backwards="0">
                                    <p:tmAbs val="0"/>
                                  </p:iterate>
                                  <p:childTnLst>
                                    <p:set>
                                      <p:cBhvr>
                                        <p:cTn id="25" fill="hold"/>
                                        <p:tgtEl>
                                          <p:spTgt spid="41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3" fill="hold">
                                  <p:stCondLst>
                                    <p:cond delay="0"/>
                                  </p:stCondLst>
                                  <p:iterate type="el" backwards="0">
                                    <p:tmAbs val="0"/>
                                  </p:iterate>
                                  <p:childTnLst>
                                    <p:set>
                                      <p:cBhvr>
                                        <p:cTn id="29" fill="hold"/>
                                        <p:tgtEl>
                                          <p:spTgt spid="41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3" fill="hold">
                                  <p:stCondLst>
                                    <p:cond delay="0"/>
                                  </p:stCondLst>
                                  <p:iterate type="el" backwards="0">
                                    <p:tmAbs val="0"/>
                                  </p:iterate>
                                  <p:childTnLst>
                                    <p:set>
                                      <p:cBhvr>
                                        <p:cTn id="33" fill="hold"/>
                                        <p:tgtEl>
                                          <p:spTgt spid="41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2"/>
      <p:bldP build="p" bldLvl="5" animBg="1" rev="0" advAuto="0" spid="418" grpId="3"/>
      <p:bldP build="whole" bldLvl="1" animBg="1" rev="0" advAuto="0" spid="417" grpId="1"/>
    </p:bldLst>
  </p:timing>
</p:sld>
</file>

<file path=ppt/theme/theme1.xml><?xml version="1.0" encoding="utf-8"?>
<a:theme xmlns:a="http://schemas.openxmlformats.org/drawingml/2006/main" xmlns:r="http://schemas.openxmlformats.org/officeDocument/2006/relationships" name="30_BasicColor">
  <a:themeElements>
    <a:clrScheme name="30_BasicColor">
      <a:dk1>
        <a:srgbClr val="000000"/>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